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005" r:id="rId2"/>
    <p:sldId id="1463" r:id="rId3"/>
    <p:sldId id="1464" r:id="rId4"/>
    <p:sldId id="1465" r:id="rId5"/>
    <p:sldId id="1236" r:id="rId6"/>
    <p:sldId id="1470" r:id="rId7"/>
    <p:sldId id="1341" r:id="rId8"/>
    <p:sldId id="1457" r:id="rId9"/>
    <p:sldId id="1343" r:id="rId10"/>
    <p:sldId id="1461" r:id="rId11"/>
    <p:sldId id="1459" r:id="rId12"/>
    <p:sldId id="1299" r:id="rId13"/>
    <p:sldId id="1385" r:id="rId14"/>
    <p:sldId id="1386" r:id="rId15"/>
    <p:sldId id="1359" r:id="rId16"/>
    <p:sldId id="1332" r:id="rId17"/>
    <p:sldId id="1467" r:id="rId18"/>
    <p:sldId id="1384" r:id="rId19"/>
    <p:sldId id="1329" r:id="rId20"/>
    <p:sldId id="1390" r:id="rId21"/>
    <p:sldId id="1378" r:id="rId22"/>
    <p:sldId id="1431" r:id="rId23"/>
    <p:sldId id="1432" r:id="rId24"/>
    <p:sldId id="1433" r:id="rId25"/>
    <p:sldId id="1383" r:id="rId26"/>
    <p:sldId id="1468" r:id="rId27"/>
    <p:sldId id="1397" r:id="rId28"/>
    <p:sldId id="1469" r:id="rId29"/>
    <p:sldId id="1471" r:id="rId30"/>
    <p:sldId id="1405" r:id="rId31"/>
    <p:sldId id="1472" r:id="rId32"/>
    <p:sldId id="1407" r:id="rId33"/>
    <p:sldId id="1408" r:id="rId34"/>
    <p:sldId id="1410" r:id="rId35"/>
    <p:sldId id="1355" r:id="rId36"/>
    <p:sldId id="1412" r:id="rId37"/>
    <p:sldId id="1429" r:id="rId38"/>
    <p:sldId id="1413" r:id="rId39"/>
    <p:sldId id="1444" r:id="rId40"/>
    <p:sldId id="1352" r:id="rId41"/>
    <p:sldId id="1353" r:id="rId42"/>
    <p:sldId id="1354" r:id="rId43"/>
    <p:sldId id="1415" r:id="rId44"/>
    <p:sldId id="1421" r:id="rId45"/>
    <p:sldId id="1430" r:id="rId46"/>
    <p:sldId id="1422" r:id="rId47"/>
    <p:sldId id="1426" r:id="rId48"/>
    <p:sldId id="1473" r:id="rId49"/>
    <p:sldId id="147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514" autoAdjust="0"/>
  </p:normalViewPr>
  <p:slideViewPr>
    <p:cSldViewPr snapToGrid="0">
      <p:cViewPr varScale="1">
        <p:scale>
          <a:sx n="74" d="100"/>
          <a:sy n="74" d="100"/>
        </p:scale>
        <p:origin x="9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19:51:38.401"/>
    </inkml:context>
    <inkml:brush xml:id="br0">
      <inkml:brushProperty name="width" value="0.025" units="cm"/>
      <inkml:brushProperty name="height" value="0.025" units="cm"/>
      <inkml:brushProperty name="color" value="#FFFFFF"/>
    </inkml:brush>
  </inkml:definitions>
  <inkml:trace contextRef="#ctx0" brushRef="#br0">63 25 24575,'-6'136'0,"6"-141"0,1 1 0,0-1 0,0 1 0,0-1 0,0 1 0,4-7 0,-3 6 0,0 0 0,0 0 0,0 0 0,-1-1 0,0 1 0,1-10 0,-2 8 0,0 0 0,0-1 0,-1 0 0,1 1 0,-1-1 0,-1 0 0,0 1 0,-3-10 0,6 24 0,0-1 0,0 1 0,-1-1 0,0 1 0,0 0 0,-2 6 0,1 10 0,1 85 0,0-108 0,0 1 0,0-1 0,-1 0 0,1 0 0,0 1 0,0-1 0,0 0 0,0 1 0,0-1 0,0 0 0,0 1 0,0-1 0,0 0 0,0 1 0,0-1 0,0 0 0,0 1 0,0-1 0,0 0 0,1 1 0,-1-1 0,0 0 0,0 0 0,0 1 0,0-1 0,1 0 0,-1 1 0,0-1 0,0 0 0,0 0 0,1 0 0,-1 1 0,0-1 0,0 0 0,1 0 0,-1 0 0,0 0 0,1 1 0,-1-1 0,0 0 0,1 0 0,-1 0 0,0 0 0,0 0 0,1 0 0,-1 0 0,0 0 0,1 0 0,-1 0 0,0 0 0,1 0 0,-1 0 0,0 0 0,1 0 0,-1 0 0,0 0 0,1-1 0,-1 1 0,0 0 0,0 0 0,1 0 0,-1 0 0,0-1 0,0 1 0,1 0 0,-1 0 0,0-1 0,13-19 0,-9-1 0,0-1 0,-2 1 0,0-1 0,-2-39 0,-3 53 0,-1 14 0,0 17 0,5-4 0,7 38 0,-1-18 0,-8-48 0,1-1 0,1 1 0,-1 0 0,3-11 0,-1 13 0,-1 0 0,0 0 0,-1-1 0,1 1 0,-1-1 0,-1 1 0,0 0 0,0-1 0,-2-7 0,-2 8 0,3 16 0,2 15 0,10 6 0,-8-25 0,0 0 0,0 0 0,0 0 0,-1 0 0,2 11 0,-1-12 0,1-13 0,2-17 0,-6 21 0,0 0 0,-1 0 0,1 0 0,-1 0 0,0 0 0,-1 1 0,1-1 0,-1 0 0,0 1 0,0 0 0,0 0 0,-5-5 0,7 7 0,0 1 0,0 0 0,0-1 0,-1 1 0,1 0 0,0-1 0,-1 1 0,1 0 0,-1 0 0,1 0 0,-1 0 0,0 0 0,0 1 0,1-1 0,-1 0 0,0 1 0,0 0 0,1-1 0,-1 1 0,0 0 0,0 0 0,0 0 0,0 0 0,0 0 0,1 0 0,-1 0 0,0 1 0,0-1 0,0 1 0,1-1 0,-1 1 0,0 0 0,0 0 0,1 0 0,-1 0 0,-1 1 0,0 1 0,0-1 0,0 1 0,0 0 0,0 1 0,0-1 0,1 0 0,-3 5 0,5-7 0,-1 0 0,1 1 0,-1-1 0,1 1 0,0-1 0,0 0 0,0 1 0,0-1 0,0 1 0,0-1 0,0 1 0,0-1 0,0 0 0,1 1 0,-1-1 0,0 0 0,1 1 0,-1-1 0,1 0 0,0 1 0,-1-1 0,1 0 0,0 0 0,0 0 0,2 2 0,-1 0 0,1 0 0,0 0 0,1-1 0,-1 1 0,0-1 0,1 0 0,-1 0 0,6 2 0,-8-3 0,-1-1 0,1 0 0,0 1 0,-1-1 0,1 0 0,0 0 0,0 0 0,-1 1 0,1-1 0,0 0 0,0 0 0,-1 0 0,1 0 0,0 0 0,0 0 0,-1-1 0,1 1 0,0 0 0,0 0 0,-1 0 0,1-1 0,0 1 0,-1 0 0,1-1 0,0 1 0,-1-1 0,1 1 0,0-1 0,-1 1 0,1-1 0,-1 1 0,1-1 0,-1 1 0,1-1 0,-1 0 0,0 1 0,1-1 0,-1 0 0,0 1 0,1-1 0,-1 0 0,0 0 0,0 1 0,0-1 0,0 0 0,1 0 0,-1 1 0,0-1 0,0 0 0,-1 0 0,1 1 0,0-2 0,-1 0 0,0 1 0,0 0 0,0 0 0,1 0 0,-2-1 0,1 1 0,0 0 0,0 1 0,0-1 0,0 0 0,-1 0 0,1 0 0,0 1 0,-1-1 0,1 1 0,0-1 0,-1 1 0,1-1 0,-1 1 0,1 0 0,-1 0 0,1 0 0,-1 0 0,-1 0 0,-18 2 0,20-1 0,1-1 0,-1 0 0,1 0 0,-1 1 0,1-1 0,-1 0 0,1 1 0,0-1 0,-1 0 0,1 1 0,0-1 0,-1 0 0,1 1 0,0-1 0,-1 1 0,1-1 0,0 1 0,0-1 0,-1 1 0,1-1 0,0 1 0,0-1 0,0 1 0,0-1 0,0 1 0,0-1 0,0 1 0,0-1 0,0 1 0,0-1 0,0 2 0,0-2 0,0 0 0,1 1 0,-1-1 0,0 1 0,0-1 0,1 0 0,-1 1 0,0-1 0,0 1 0,1-1 0,-1 0 0,0 1 0,1-1 0,-1 0 0,0 0 0,1 1 0,-1-1 0,1 0 0,-1 0 0,0 0 0,1 1 0,-1-1 0,1 0 0,-1 0 0,1 0 0,-1 0 0,1 0 0,-1 0 0,1 0 0,-1 0 0,0 0 0,1 0 0,-1 0 0,1 0 0,-1 0 0,1 0 0,-1-1 0,1 1 0,-1 0 0,0 0 0,1 0 0,-1-1 0,1 1 0,-1 0 0,0 0 0,1-1 0,-1 1 0,0 0 0,1-1 0,17-16 0,-18 18 0,-1 0 0,0 0 0,1 0 0,-1-1 0,0 1 0,0 0 0,0 0 0,0-1 0,0 1 0,0-1 0,0 1 0,0-1 0,0 1 0,0-1 0,0 1 0,0-1 0,0 0 0,0 0 0,0 0 0,0 0 0,-1 1 0,1-1 0,0-1 0,0 1 0,0 0 0,0 0 0,0 0 0,0-1 0,0 1 0,-1 0 0,1-1 0,0 1 0,0-1 0,0 1 0,0-1 0,1 0 0,-1 1 0,0-1 0,0 0 0,0 0 0,0 1 0,1-1 0,-1 0 0,0 0 0,1 0 0,-1 0 0,1 0 0,-1 0 0,1 0 0,-1 0 0,1 0 0,0 0 0,0 0 0,-1-1 0,1 1 0,0 0 0,0 0 0,0 0 0,0 0 0,0-2 0,-10 47 0,10-41 0,-1-1 0,1 1 0,0-1 0,0 1 0,0-1 0,0 1 0,0-1 0,0 1 0,1-1 0,-1 1 0,1-1 0,0 0 0,0 1 0,0-1 0,2 4 0,-2-5 0,1-1 0,0 1 0,0 0 0,0-1 0,0 1 0,0-1 0,0 1 0,0-1 0,1 0 0,2 0 0,-4 0 0,-1 0 0,1 1 0,0-1 0,0 0 0,0 0 0,0 0 0,0 0 0,0 0 0,0 0 0,0-1 0,-1 1 0,1 0 0,0 0 0,0-1 0,0 1 0,0 0 0,-1-1 0,1 1 0,0-1 0,0 1 0,-1-1 0,1 0 0,0 1 0,0-2 0,-2 2 0,0-1 0,0 0 0,0 0 0,0 1 0,0-1 0,0 1 0,-1-1 0,1 1 0,0 0 0,0-1 0,-1 1 0,1 0 0,0 0 0,0 0 0,-3 0 0,-15-5 0,10-7 0,10 10 0,7 5 0,-7-2 0,0-1 0,-1 1 0,1 0 0,0-1 0,0 1 0,0-1 0,0 0 0,0 1 0,0-1 0,0 0 0,0 0 0,0 1 0,1-1 0,-1 0 0,0 0 0,0 0 0,0 0 0,0 0 0,0-1 0,0 1 0,0 0 0,0 0 0,0-1 0,0 1 0,0 0 0,0-1 0,0 1 0,0-1 0,0 0 0,0 1 0,-1-1 0,1 0 0,1-1 0,-1 1 0,-1-1 0,1 1 0,-1 0 0,1-1 0,-1 0 0,0 1 0,0-1 0,0 1 0,0-1 0,0 1 0,0-1 0,0 1 0,0-1 0,-1 1 0,1-1 0,0 1 0,-1-1 0,1 1 0,-1-1 0,0 1 0,0 0 0,1-1 0,-1 1 0,-1-1 0,1 0-105,-1 0 0,1 0 0,0-1 0,1 1 0,-1 0 0,0 0 0,1 0 0,-1-1 0,1 1 0,0 0 0,-1 0 0,1-5 0,1 2-6721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3AA84-A500-40AF-AE11-E32EB1661A8F}"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02DAA-B3ED-4E99-A693-5CD5F6EB74F5}" type="slidenum">
              <a:rPr lang="en-US" smtClean="0"/>
              <a:t>‹#›</a:t>
            </a:fld>
            <a:endParaRPr lang="en-US"/>
          </a:p>
        </p:txBody>
      </p:sp>
    </p:spTree>
    <p:extLst>
      <p:ext uri="{BB962C8B-B14F-4D97-AF65-F5344CB8AC3E}">
        <p14:creationId xmlns:p14="http://schemas.microsoft.com/office/powerpoint/2010/main" val="386361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3932737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25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Gulf of Maine only (area has 80% of coastwide US effort). Temporal domain 2002-2022. No samples east of 69deg. No samples from June or July 2020 (no observer coverage to make prey model for this period, and VAST cannot handle missing values in density covariates). Looking to incorporate 2023 data with completion of new prey VAST model. Data from 2022 included, fitted, but not interpreted in results due to excessively poor fit.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89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77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94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99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CF8C-B96F-C86D-460F-FC238489D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49D36-E594-F2F0-5C03-FE5E75C4C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BEF8F-4EC7-D6EF-7F28-CE3A67D6E6D2}"/>
              </a:ext>
            </a:extLst>
          </p:cNvPr>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a:t>
            </a:r>
          </a:p>
        </p:txBody>
      </p:sp>
      <p:sp>
        <p:nvSpPr>
          <p:cNvPr id="4" name="Slide Number Placeholder 3">
            <a:extLst>
              <a:ext uri="{FF2B5EF4-FFF2-40B4-BE49-F238E27FC236}">
                <a16:creationId xmlns:a16="http://schemas.microsoft.com/office/drawing/2014/main" id="{CB2EA858-D6E6-7317-7F4C-8953AB2E313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41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5F00-3B89-9B85-5219-8E1C9E5DD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41080-9D86-1ED7-911B-7FA64137E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53E32-2BF4-924F-FBB9-5E246B453E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3C81489-9DC3-1E5F-359C-D87621EAB3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61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37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 minima at 2004 and 2013, local maxima at 2002, 2010, 2019. Results at 2022 should not be interpreted.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92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373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6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a:p>
            <a:endParaRPr lang="en-US" dirty="0"/>
          </a:p>
          <a:p>
            <a:r>
              <a:rPr lang="en-US" dirty="0"/>
              <a:t>Grid cells are 22km by 22km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131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95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540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15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(0.2, 0.4, 0.6, 0.8 quantiles).</a:t>
            </a:r>
          </a:p>
          <a:p>
            <a:endParaRPr lang="en-US" dirty="0"/>
          </a:p>
          <a:p>
            <a:r>
              <a:rPr lang="en-US" dirty="0"/>
              <a:t>A problem: 2022 data included in this result. Cannot really be parsed out.</a:t>
            </a:r>
          </a:p>
          <a:p>
            <a:endParaRPr lang="en-US" dirty="0"/>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081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likelihood of presence at low prey density: are they biting because they’re hungry?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061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721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3393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53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40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42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542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 At least with Canadian fishing extending into December we have a slightly greater range of values.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145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335-9DD9-1C6C-0737-8C1D7C20C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DD5A5-A90E-410D-AA25-7A7C5D0F4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65664-7FBF-7199-0767-018B83BD7E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6533ED-C304-B1AF-B91F-DA8C60147B8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1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69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a:p>
            <a:endParaRPr lang="en-US" dirty="0"/>
          </a:p>
          <a:p>
            <a:r>
              <a:rPr lang="en-US" dirty="0"/>
              <a:t>Grid cells are 22 km by 22km, I increased </a:t>
            </a:r>
            <a:r>
              <a:rPr lang="en-US" dirty="0" err="1"/>
              <a:t>ncells</a:t>
            </a:r>
            <a:r>
              <a:rPr lang="en-US" dirty="0"/>
              <a:t> to keep similar spatial resolution though our spatial domain basically quintupled from just the Gulf of Maine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74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21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66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map spatial density, generate indices of abundance, identify habitat associations, identify shifts in spatial dynamics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39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E7779-B0AF-24BC-D600-C82E31A7E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1CF37-0ACC-B823-5C06-239D6A1FA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D8817-2071-ED25-4ED3-7C91AB18F1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EFB0905-2F6D-F6B3-A9F8-1C0E7908CEEC}"/>
              </a:ext>
            </a:extLst>
          </p:cNvPr>
          <p:cNvSpPr>
            <a:spLocks noGrp="1"/>
          </p:cNvSpPr>
          <p:nvPr>
            <p:ph type="sldNum" sz="quarter" idx="5"/>
          </p:nvPr>
        </p:nvSpPr>
        <p:spPr/>
        <p:txBody>
          <a:bodyPr/>
          <a:lstStyle/>
          <a:p>
            <a:fld id="{F16CD617-248E-484D-88E3-73E319280604}" type="slidenum">
              <a:rPr lang="en-US" smtClean="0"/>
              <a:t>40</a:t>
            </a:fld>
            <a:endParaRPr lang="en-US"/>
          </a:p>
        </p:txBody>
      </p:sp>
    </p:spTree>
    <p:extLst>
      <p:ext uri="{BB962C8B-B14F-4D97-AF65-F5344CB8AC3E}">
        <p14:creationId xmlns:p14="http://schemas.microsoft.com/office/powerpoint/2010/main" val="3296503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C637-696E-692F-8791-3AE6C7212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204A9-FC19-5E5F-46D6-3D88FE205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A6D90-29BB-A2C5-9C6B-6500D88F6F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4D2B38-16EB-38AE-7C01-B09329D4A342}"/>
              </a:ext>
            </a:extLst>
          </p:cNvPr>
          <p:cNvSpPr>
            <a:spLocks noGrp="1"/>
          </p:cNvSpPr>
          <p:nvPr>
            <p:ph type="sldNum" sz="quarter" idx="5"/>
          </p:nvPr>
        </p:nvSpPr>
        <p:spPr/>
        <p:txBody>
          <a:bodyPr/>
          <a:lstStyle/>
          <a:p>
            <a:fld id="{F16CD617-248E-484D-88E3-73E319280604}" type="slidenum">
              <a:rPr lang="en-US" smtClean="0"/>
              <a:t>41</a:t>
            </a:fld>
            <a:endParaRPr lang="en-US"/>
          </a:p>
        </p:txBody>
      </p:sp>
    </p:spTree>
    <p:extLst>
      <p:ext uri="{BB962C8B-B14F-4D97-AF65-F5344CB8AC3E}">
        <p14:creationId xmlns:p14="http://schemas.microsoft.com/office/powerpoint/2010/main" val="3264174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7BE67-13A3-1A5F-A454-2BA48B7E4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B3BB4-F929-D123-28A5-0A4722F4D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ABB14-876C-0141-35FE-7993335F94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39E58D-049F-8513-69F2-B6F02B675843}"/>
              </a:ext>
            </a:extLst>
          </p:cNvPr>
          <p:cNvSpPr>
            <a:spLocks noGrp="1"/>
          </p:cNvSpPr>
          <p:nvPr>
            <p:ph type="sldNum" sz="quarter" idx="5"/>
          </p:nvPr>
        </p:nvSpPr>
        <p:spPr/>
        <p:txBody>
          <a:bodyPr/>
          <a:lstStyle/>
          <a:p>
            <a:fld id="{F16CD617-248E-484D-88E3-73E319280604}" type="slidenum">
              <a:rPr lang="en-US" smtClean="0"/>
              <a:t>42</a:t>
            </a:fld>
            <a:endParaRPr lang="en-US"/>
          </a:p>
        </p:txBody>
      </p:sp>
    </p:spTree>
    <p:extLst>
      <p:ext uri="{BB962C8B-B14F-4D97-AF65-F5344CB8AC3E}">
        <p14:creationId xmlns:p14="http://schemas.microsoft.com/office/powerpoint/2010/main" val="895973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061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124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13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362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908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52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3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Spatial delta-generalized linear mixed model for multiple categories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0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7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09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85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932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2323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167191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131091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10428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8/6/2024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3063930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Climate-mediated models of Western Atlantic Bluefin Tuna spatial density</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Peeking at the data</a:t>
            </a:r>
          </a:p>
        </p:txBody>
      </p:sp>
      <p:pic>
        <p:nvPicPr>
          <p:cNvPr id="22" name="Picture 21">
            <a:extLst>
              <a:ext uri="{FF2B5EF4-FFF2-40B4-BE49-F238E27FC236}">
                <a16:creationId xmlns:a16="http://schemas.microsoft.com/office/drawing/2014/main" id="{FC4D8D64-8DAE-09EB-2746-6F38D6CDC67E}"/>
              </a:ext>
            </a:extLst>
          </p:cNvPr>
          <p:cNvPicPr>
            <a:picLocks noChangeAspect="1"/>
          </p:cNvPicPr>
          <p:nvPr/>
        </p:nvPicPr>
        <p:blipFill rotWithShape="1">
          <a:blip r:embed="rId3"/>
          <a:srcRect l="21750" r="22470"/>
          <a:stretch/>
        </p:blipFill>
        <p:spPr>
          <a:xfrm>
            <a:off x="6096000" y="896847"/>
            <a:ext cx="5181387" cy="5289507"/>
          </a:xfrm>
          <a:prstGeom prst="rect">
            <a:avLst/>
          </a:prstGeom>
        </p:spPr>
      </p:pic>
      <p:sp>
        <p:nvSpPr>
          <p:cNvPr id="23" name="Content Placeholder 2">
            <a:extLst>
              <a:ext uri="{FF2B5EF4-FFF2-40B4-BE49-F238E27FC236}">
                <a16:creationId xmlns:a16="http://schemas.microsoft.com/office/drawing/2014/main" id="{E2B96921-65A1-AE7B-C329-5F2F79695684}"/>
              </a:ext>
            </a:extLst>
          </p:cNvPr>
          <p:cNvSpPr>
            <a:spLocks noGrp="1"/>
          </p:cNvSpPr>
          <p:nvPr>
            <p:ph idx="1"/>
          </p:nvPr>
        </p:nvSpPr>
        <p:spPr>
          <a:xfrm>
            <a:off x="269946" y="957038"/>
            <a:ext cx="5255365" cy="5169126"/>
          </a:xfrm>
        </p:spPr>
        <p:txBody>
          <a:bodyPr anchor="ctr">
            <a:normAutofit/>
          </a:bodyPr>
          <a:lstStyle/>
          <a:p>
            <a:r>
              <a:rPr lang="en-US" dirty="0"/>
              <a:t>Samples between the Chesapeake and Hatteras (NAFO area 6C) excluded, too few to be representative</a:t>
            </a:r>
          </a:p>
          <a:p>
            <a:pPr marL="0" indent="0">
              <a:buNone/>
            </a:pPr>
            <a:r>
              <a:rPr lang="en-US" sz="1000" dirty="0"/>
              <a:t> </a:t>
            </a:r>
          </a:p>
          <a:p>
            <a:r>
              <a:rPr lang="en-US" dirty="0"/>
              <a:t>Samples offshore from the continental margin excluded, too few to be representative</a:t>
            </a:r>
          </a:p>
          <a:p>
            <a:pPr marL="0" indent="0">
              <a:buNone/>
            </a:pPr>
            <a:r>
              <a:rPr lang="en-US" sz="1000" dirty="0"/>
              <a:t> </a:t>
            </a:r>
          </a:p>
          <a:p>
            <a:r>
              <a:rPr lang="en-US" dirty="0"/>
              <a:t>Not a big data loss– around 25 samples</a:t>
            </a:r>
          </a:p>
        </p:txBody>
      </p:sp>
      <p:cxnSp>
        <p:nvCxnSpPr>
          <p:cNvPr id="25" name="Straight Arrow Connector 24">
            <a:extLst>
              <a:ext uri="{FF2B5EF4-FFF2-40B4-BE49-F238E27FC236}">
                <a16:creationId xmlns:a16="http://schemas.microsoft.com/office/drawing/2014/main" id="{92B5D36C-2F29-A757-D925-FDD2B57151A2}"/>
              </a:ext>
            </a:extLst>
          </p:cNvPr>
          <p:cNvCxnSpPr>
            <a:cxnSpLocks/>
          </p:cNvCxnSpPr>
          <p:nvPr/>
        </p:nvCxnSpPr>
        <p:spPr>
          <a:xfrm flipH="1">
            <a:off x="7393022" y="5457217"/>
            <a:ext cx="64202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1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0" presetClass="path" presetSubtype="0" fill="hold" nodeType="withEffect">
                                  <p:stCondLst>
                                    <p:cond delay="0"/>
                                  </p:stCondLst>
                                  <p:childTnLst>
                                    <p:animMotion origin="layout" path="M -0.00482 -3.33333E-6 L 0.12292 -0.20439 " pathEditMode="relative" rAng="0" ptsTypes="AA">
                                      <p:cBhvr>
                                        <p:cTn id="8" dur="500" fill="hold"/>
                                        <p:tgtEl>
                                          <p:spTgt spid="25"/>
                                        </p:tgtEl>
                                        <p:attrNameLst>
                                          <p:attrName>ppt_x</p:attrName>
                                          <p:attrName>ppt_y</p:attrName>
                                        </p:attrNameLst>
                                      </p:cBhvr>
                                      <p:rCtr x="6380" y="-10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Spatial domain: Gulf of Maine ONLY (NAFO Unit 5Y)</a:t>
            </a:r>
          </a:p>
          <a:p>
            <a:pPr lvl="1"/>
            <a:r>
              <a:rPr lang="en-US" dirty="0"/>
              <a:t>GOM represents 80% of all BFT effort in US waters</a:t>
            </a:r>
          </a:p>
          <a:p>
            <a:pPr marL="457200" lvl="1" indent="0">
              <a:buNone/>
            </a:pPr>
            <a:r>
              <a:rPr lang="en-US" sz="1000" dirty="0"/>
              <a:t> </a:t>
            </a:r>
          </a:p>
          <a:p>
            <a:r>
              <a:rPr lang="en-US" dirty="0"/>
              <a:t>Temporal domain: 2002-2022</a:t>
            </a:r>
          </a:p>
          <a:p>
            <a:pPr lvl="1"/>
            <a:r>
              <a:rPr lang="en-US" dirty="0"/>
              <a:t>Too few unsuccessful fishing efforts recorded prior to 2002</a:t>
            </a:r>
          </a:p>
          <a:p>
            <a:pPr lvl="1"/>
            <a:r>
              <a:rPr lang="en-US" dirty="0"/>
              <a:t>Results from 2022 have excessively poor fit: huge confidence intervals and dramatically different results given trends of prior five years </a:t>
            </a:r>
          </a:p>
          <a:p>
            <a:pPr lvl="1"/>
            <a:r>
              <a:rPr lang="en-US" dirty="0"/>
              <a:t>Choosing to include 2022 in model but not interpret results from this year due to low confidence in realism of results</a:t>
            </a:r>
          </a:p>
          <a:p>
            <a:pPr lvl="1"/>
            <a:r>
              <a:rPr lang="en-US" dirty="0"/>
              <a:t>Potential fix is adding 2023 data (in the works)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30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map of the gulf of maine&#10;&#10;Description automatically generated">
            <a:extLst>
              <a:ext uri="{FF2B5EF4-FFF2-40B4-BE49-F238E27FC236}">
                <a16:creationId xmlns:a16="http://schemas.microsoft.com/office/drawing/2014/main" id="{32DDC913-20E5-90AF-0780-9721B1AC33CA}"/>
              </a:ext>
            </a:extLst>
          </p:cNvPr>
          <p:cNvPicPr>
            <a:picLocks noChangeAspect="1"/>
          </p:cNvPicPr>
          <p:nvPr/>
        </p:nvPicPr>
        <p:blipFill rotWithShape="1">
          <a:blip r:embed="rId3"/>
          <a:srcRect l="19078" r="19078"/>
          <a:stretch/>
        </p:blipFill>
        <p:spPr>
          <a:xfrm>
            <a:off x="3021370" y="828206"/>
            <a:ext cx="6149261" cy="567426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Model structuring – domains</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C56EA7C-6BC2-326C-2E01-3FD05D253808}"/>
                  </a:ext>
                </a:extLst>
              </p14:cNvPr>
              <p14:cNvContentPartPr/>
              <p14:nvPr/>
            </p14:nvContentPartPr>
            <p14:xfrm>
              <a:off x="9329175" y="2196960"/>
              <a:ext cx="49320" cy="70560"/>
            </p14:xfrm>
          </p:contentPart>
        </mc:Choice>
        <mc:Fallback xmlns="">
          <p:pic>
            <p:nvPicPr>
              <p:cNvPr id="11" name="Ink 10">
                <a:extLst>
                  <a:ext uri="{FF2B5EF4-FFF2-40B4-BE49-F238E27FC236}">
                    <a16:creationId xmlns:a16="http://schemas.microsoft.com/office/drawing/2014/main" id="{3C56EA7C-6BC2-326C-2E01-3FD05D253808}"/>
                  </a:ext>
                </a:extLst>
              </p:cNvPr>
              <p:cNvPicPr/>
              <p:nvPr/>
            </p:nvPicPr>
            <p:blipFill>
              <a:blip r:embed="rId6"/>
              <a:stretch>
                <a:fillRect/>
              </a:stretch>
            </p:blipFill>
            <p:spPr>
              <a:xfrm>
                <a:off x="9324855" y="2192640"/>
                <a:ext cx="57960" cy="79200"/>
              </a:xfrm>
              <a:prstGeom prst="rect">
                <a:avLst/>
              </a:prstGeom>
            </p:spPr>
          </p:pic>
        </mc:Fallback>
      </mc:AlternateContent>
      <p:sp>
        <p:nvSpPr>
          <p:cNvPr id="4" name="Oval 3">
            <a:extLst>
              <a:ext uri="{FF2B5EF4-FFF2-40B4-BE49-F238E27FC236}">
                <a16:creationId xmlns:a16="http://schemas.microsoft.com/office/drawing/2014/main" id="{AB935B97-711D-184D-997D-A7A6E62CE7E9}"/>
              </a:ext>
            </a:extLst>
          </p:cNvPr>
          <p:cNvSpPr/>
          <p:nvPr/>
        </p:nvSpPr>
        <p:spPr>
          <a:xfrm>
            <a:off x="5492936" y="3429000"/>
            <a:ext cx="1194954" cy="1278082"/>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2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Number of fish caught = response</a:t>
            </a:r>
          </a:p>
          <a:p>
            <a:pPr lvl="1"/>
            <a:r>
              <a:rPr lang="en-US" dirty="0"/>
              <a:t>Do not have biomass information for every fish, must use abundance instead</a:t>
            </a:r>
          </a:p>
          <a:p>
            <a:pPr marL="457200" lvl="1" indent="0">
              <a:buNone/>
            </a:pPr>
            <a:r>
              <a:rPr lang="en-US" sz="1000" dirty="0"/>
              <a:t> </a:t>
            </a:r>
          </a:p>
          <a:p>
            <a:r>
              <a:rPr lang="en-US" dirty="0"/>
              <a:t>Fishing hours (time spent explicitly fishing, not steaming) = effort</a:t>
            </a:r>
          </a:p>
          <a:p>
            <a:pPr marL="0" indent="0">
              <a:buNone/>
            </a:pPr>
            <a:r>
              <a:rPr lang="en-US" sz="1000" dirty="0"/>
              <a:t> </a:t>
            </a:r>
          </a:p>
          <a:p>
            <a:r>
              <a:rPr lang="en-US" dirty="0"/>
              <a:t>Number of lines as catchability covariate for both linear predictors</a:t>
            </a:r>
          </a:p>
          <a:p>
            <a:pPr lvl="1"/>
            <a:r>
              <a:rPr lang="en-US" dirty="0"/>
              <a:t>Thinking that more lines in the water likely affects both likelihood of encountering fish AND the positive catch rate.</a:t>
            </a:r>
          </a:p>
          <a:p>
            <a:pPr lvl="1"/>
            <a:r>
              <a:rPr lang="en-US" dirty="0"/>
              <a:t>Have to remove 12 samples that have missing # of lines data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462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No geometric anisotropy – fails to converge when turned on</a:t>
            </a:r>
          </a:p>
          <a:p>
            <a:pPr lvl="1"/>
            <a:r>
              <a:rPr lang="en-US" dirty="0"/>
              <a:t>Indicates equal rate of change across alongshore and offshore axes</a:t>
            </a:r>
          </a:p>
          <a:p>
            <a:pPr lvl="1"/>
            <a:r>
              <a:rPr lang="en-US" dirty="0"/>
              <a:t>Caused by limited spatial extent covered by samples, infrequent capture of multiple fish, and/or highly migratory nature of the fish?</a:t>
            </a:r>
          </a:p>
          <a:p>
            <a:r>
              <a:rPr lang="en-US" dirty="0"/>
              <a:t>1</a:t>
            </a:r>
            <a:r>
              <a:rPr lang="en-US" baseline="30000" dirty="0"/>
              <a:t>st</a:t>
            </a:r>
            <a:r>
              <a:rPr lang="en-US" dirty="0"/>
              <a:t> linear predictor (presence/absence)</a:t>
            </a:r>
          </a:p>
          <a:p>
            <a:pPr lvl="1"/>
            <a:r>
              <a:rPr lang="en-US" dirty="0"/>
              <a:t>Prey, SST, AMO, bathymetry used as density covariates</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No spatial or spatiotemporal variation (too few times where &gt;1 fish caught)</a:t>
            </a:r>
          </a:p>
          <a:p>
            <a:pPr lvl="1"/>
            <a:r>
              <a:rPr lang="en-US" dirty="0"/>
              <a:t>Temporal variation is a random effect independent for every year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2662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SST</a:t>
            </a:r>
          </a:p>
          <a:p>
            <a:pPr lvl="1"/>
            <a:r>
              <a:rPr lang="en-GB" dirty="0"/>
              <a:t>¼ </a:t>
            </a:r>
            <a:r>
              <a:rPr lang="en-GB" dirty="0" err="1"/>
              <a:t>deg</a:t>
            </a:r>
            <a:r>
              <a:rPr lang="en-GB" dirty="0"/>
              <a:t> spatial resolution, daily timestep</a:t>
            </a:r>
            <a:endParaRPr lang="en-US" dirty="0"/>
          </a:p>
          <a:p>
            <a:r>
              <a:rPr lang="en-US" dirty="0"/>
              <a:t>Depth</a:t>
            </a:r>
          </a:p>
          <a:p>
            <a:pPr lvl="1"/>
            <a:r>
              <a:rPr lang="en-GB" dirty="0"/>
              <a:t>GEBCO 15 arc-second interpolated grid</a:t>
            </a:r>
            <a:endParaRPr lang="en-US" dirty="0"/>
          </a:p>
          <a:p>
            <a:r>
              <a:rPr lang="en-US" dirty="0"/>
              <a:t>AMO</a:t>
            </a:r>
          </a:p>
          <a:p>
            <a:pPr lvl="1"/>
            <a:r>
              <a:rPr lang="en-US" dirty="0"/>
              <a:t>Monthly timestep</a:t>
            </a:r>
          </a:p>
          <a:p>
            <a:r>
              <a:rPr lang="en-US" dirty="0"/>
              <a:t>Prey</a:t>
            </a:r>
          </a:p>
          <a:p>
            <a:pPr lvl="1"/>
            <a:r>
              <a:rPr lang="en-US" dirty="0"/>
              <a:t>Spatiotemporal density from VAST model using observer data inputs, monthly timestep</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1667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2296F-DB8D-839A-90C5-F26DA68A7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E981F-1FFC-6021-0FB9-D4E4D76C11E9}"/>
              </a:ext>
            </a:extLst>
          </p:cNvPr>
          <p:cNvSpPr>
            <a:spLocks noGrp="1"/>
          </p:cNvSpPr>
          <p:nvPr>
            <p:ph type="title"/>
          </p:nvPr>
        </p:nvSpPr>
        <p:spPr/>
        <p:txBody>
          <a:bodyPr>
            <a:normAutofit/>
          </a:bodyPr>
          <a:lstStyle/>
          <a:p>
            <a:r>
              <a:rPr lang="en-US" sz="3200" dirty="0"/>
              <a:t>Sidebar: AMO</a:t>
            </a:r>
          </a:p>
        </p:txBody>
      </p:sp>
      <p:sp>
        <p:nvSpPr>
          <p:cNvPr id="4" name="Rectangle 3">
            <a:extLst>
              <a:ext uri="{FF2B5EF4-FFF2-40B4-BE49-F238E27FC236}">
                <a16:creationId xmlns:a16="http://schemas.microsoft.com/office/drawing/2014/main" id="{689F9923-EDD1-DD50-F43A-0095B99FE4CD}"/>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194FFCAD-2FBB-7645-7BA4-37FB1AD8E25C}"/>
              </a:ext>
            </a:extLst>
          </p:cNvPr>
          <p:cNvPicPr>
            <a:picLocks noChangeAspect="1"/>
          </p:cNvPicPr>
          <p:nvPr/>
        </p:nvPicPr>
        <p:blipFill rotWithShape="1">
          <a:blip r:embed="rId3"/>
          <a:srcRect l="5926" r="8603"/>
          <a:stretch/>
        </p:blipFill>
        <p:spPr>
          <a:xfrm>
            <a:off x="1909234" y="957038"/>
            <a:ext cx="8373533" cy="5237603"/>
          </a:xfrm>
          <a:prstGeom prst="rect">
            <a:avLst/>
          </a:prstGeom>
        </p:spPr>
      </p:pic>
      <p:sp>
        <p:nvSpPr>
          <p:cNvPr id="14" name="TextBox 13">
            <a:extLst>
              <a:ext uri="{FF2B5EF4-FFF2-40B4-BE49-F238E27FC236}">
                <a16:creationId xmlns:a16="http://schemas.microsoft.com/office/drawing/2014/main" id="{52F06C8F-5462-BB6C-4953-82A33E4A8CC8}"/>
              </a:ext>
            </a:extLst>
          </p:cNvPr>
          <p:cNvSpPr txBox="1"/>
          <p:nvPr/>
        </p:nvSpPr>
        <p:spPr>
          <a:xfrm>
            <a:off x="4260177" y="6194641"/>
            <a:ext cx="36716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Adapted from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Faillettaz</a:t>
            </a:r>
            <a:r>
              <a:rPr kumimoji="0" lang="en-US" sz="1800" b="0" i="0" u="none" strike="noStrike" kern="1200" cap="none" spc="0" normalizeH="0" baseline="0" noProof="0" dirty="0">
                <a:ln>
                  <a:noFill/>
                </a:ln>
                <a:solidFill>
                  <a:prstClr val="black"/>
                </a:solidFill>
                <a:effectLst/>
                <a:uLnTx/>
                <a:uFillTx/>
                <a:latin typeface="Calibri"/>
                <a:ea typeface="+mn-ea"/>
                <a:cs typeface="+mn-cs"/>
              </a:rPr>
              <a:t> et al. (2019)</a:t>
            </a:r>
          </a:p>
        </p:txBody>
      </p:sp>
    </p:spTree>
    <p:extLst>
      <p:ext uri="{BB962C8B-B14F-4D97-AF65-F5344CB8AC3E}">
        <p14:creationId xmlns:p14="http://schemas.microsoft.com/office/powerpoint/2010/main" val="125479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FF40-7451-71F1-E0DD-21F6E1E8C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23446-8A71-A52A-BB68-2F30BF5329CA}"/>
              </a:ext>
            </a:extLst>
          </p:cNvPr>
          <p:cNvSpPr>
            <a:spLocks noGrp="1"/>
          </p:cNvSpPr>
          <p:nvPr>
            <p:ph type="title"/>
          </p:nvPr>
        </p:nvSpPr>
        <p:spPr/>
        <p:txBody>
          <a:bodyPr>
            <a:normAutofit/>
          </a:bodyPr>
          <a:lstStyle/>
          <a:p>
            <a:r>
              <a:rPr lang="en-US" sz="3200" dirty="0"/>
              <a:t>Sidebar: prey</a:t>
            </a:r>
          </a:p>
        </p:txBody>
      </p:sp>
      <p:sp>
        <p:nvSpPr>
          <p:cNvPr id="10" name="Content Placeholder 2">
            <a:extLst>
              <a:ext uri="{FF2B5EF4-FFF2-40B4-BE49-F238E27FC236}">
                <a16:creationId xmlns:a16="http://schemas.microsoft.com/office/drawing/2014/main" id="{9D72FC7E-8DB1-F776-477D-1E1A48CE01F7}"/>
              </a:ext>
            </a:extLst>
          </p:cNvPr>
          <p:cNvSpPr>
            <a:spLocks noGrp="1"/>
          </p:cNvSpPr>
          <p:nvPr>
            <p:ph idx="1"/>
          </p:nvPr>
        </p:nvSpPr>
        <p:spPr>
          <a:xfrm>
            <a:off x="646176" y="957038"/>
            <a:ext cx="5449824" cy="5308680"/>
          </a:xfrm>
        </p:spPr>
        <p:txBody>
          <a:bodyPr anchor="ctr">
            <a:normAutofit fontScale="85000" lnSpcReduction="10000"/>
          </a:bodyPr>
          <a:lstStyle/>
          <a:p>
            <a:r>
              <a:rPr lang="en-US" dirty="0">
                <a:solidFill>
                  <a:schemeClr val="tx1"/>
                </a:solidFill>
              </a:rPr>
              <a:t>NOAA observer data for all trips reporting menhaden, mackerel, or herring catch</a:t>
            </a:r>
          </a:p>
          <a:p>
            <a:pPr lvl="1"/>
            <a:r>
              <a:rPr lang="en-US" dirty="0">
                <a:solidFill>
                  <a:schemeClr val="tx1"/>
                </a:solidFill>
              </a:rPr>
              <a:t>Modeled at monthly time step in every tuna season (June-Oct) 2002-2022</a:t>
            </a:r>
          </a:p>
          <a:p>
            <a:pPr lvl="1"/>
            <a:r>
              <a:rPr lang="en-US" dirty="0">
                <a:solidFill>
                  <a:schemeClr val="tx1"/>
                </a:solidFill>
              </a:rPr>
              <a:t>Missing June and July 2020 because COVID, necessitates dropping tuna modeling in those periods</a:t>
            </a:r>
          </a:p>
          <a:p>
            <a:r>
              <a:rPr lang="en-US" dirty="0">
                <a:solidFill>
                  <a:schemeClr val="tx1"/>
                </a:solidFill>
              </a:rPr>
              <a:t>Extracted spatial density (fish per km^2) in each grid cell, assigned that value as prey availability to all tuna samples in that cell.</a:t>
            </a:r>
          </a:p>
          <a:p>
            <a:pPr lvl="1"/>
            <a:r>
              <a:rPr lang="en-US" dirty="0">
                <a:solidFill>
                  <a:schemeClr val="tx1"/>
                </a:solidFill>
              </a:rPr>
              <a:t>Cells same dimensions as tuna model</a:t>
            </a:r>
          </a:p>
          <a:p>
            <a:r>
              <a:rPr lang="en-US" dirty="0">
                <a:solidFill>
                  <a:schemeClr val="tx1"/>
                </a:solidFill>
              </a:rPr>
              <a:t>Probably worth a whole paper on its own, will ignore intricacies for now</a:t>
            </a:r>
          </a:p>
        </p:txBody>
      </p:sp>
      <p:sp>
        <p:nvSpPr>
          <p:cNvPr id="4" name="Rectangle 3">
            <a:extLst>
              <a:ext uri="{FF2B5EF4-FFF2-40B4-BE49-F238E27FC236}">
                <a16:creationId xmlns:a16="http://schemas.microsoft.com/office/drawing/2014/main" id="{52773A59-76D3-86CE-3E0F-619AAE59407A}"/>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descr="A map of the north and south of the united states&#10;&#10;Description automatically generated">
            <a:extLst>
              <a:ext uri="{FF2B5EF4-FFF2-40B4-BE49-F238E27FC236}">
                <a16:creationId xmlns:a16="http://schemas.microsoft.com/office/drawing/2014/main" id="{82F5F4E7-8177-82A3-69F8-B6C71B94D95F}"/>
              </a:ext>
            </a:extLst>
          </p:cNvPr>
          <p:cNvPicPr>
            <a:picLocks noChangeAspect="1"/>
          </p:cNvPicPr>
          <p:nvPr/>
        </p:nvPicPr>
        <p:blipFill rotWithShape="1">
          <a:blip r:embed="rId3"/>
          <a:srcRect l="15857" r="15572"/>
          <a:stretch/>
        </p:blipFill>
        <p:spPr>
          <a:xfrm>
            <a:off x="6233439" y="681340"/>
            <a:ext cx="5225143" cy="5715000"/>
          </a:xfrm>
          <a:prstGeom prst="rect">
            <a:avLst/>
          </a:prstGeom>
        </p:spPr>
      </p:pic>
      <p:pic>
        <p:nvPicPr>
          <p:cNvPr id="2050" name="Picture 2" descr="Atlantic menhaden illustration. Credit: Jack Hornady.">
            <a:extLst>
              <a:ext uri="{FF2B5EF4-FFF2-40B4-BE49-F238E27FC236}">
                <a16:creationId xmlns:a16="http://schemas.microsoft.com/office/drawing/2014/main" id="{3CD7A082-8F03-9FB1-1086-0B80B818F14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38" b="89888" l="4875" r="96250">
                        <a14:foregroundMark x1="4875" y1="50936" x2="9750" y2="56742"/>
                        <a14:foregroundMark x1="92625" y1="57678" x2="92625" y2="57678"/>
                        <a14:foregroundMark x1="94125" y1="32584" x2="93250" y2="33146"/>
                        <a14:foregroundMark x1="96250" y1="60861" x2="92750" y2="58614"/>
                      </a14:backgroundRemoval>
                    </a14:imgEffect>
                  </a14:imgLayer>
                </a14:imgProps>
              </a:ext>
              <a:ext uri="{28A0092B-C50C-407E-A947-70E740481C1C}">
                <a14:useLocalDpi xmlns:a14="http://schemas.microsoft.com/office/drawing/2010/main" val="0"/>
              </a:ext>
            </a:extLst>
          </a:blip>
          <a:srcRect/>
          <a:stretch>
            <a:fillRect/>
          </a:stretch>
        </p:blipFill>
        <p:spPr bwMode="auto">
          <a:xfrm>
            <a:off x="6695440" y="746926"/>
            <a:ext cx="2004879" cy="133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ft-facing side-profile illustration of Atlantic mackerel fish with silvery white underside. Top half of body is blue green with black wavy bars and narrow dark streak along each side. Credit: NOAA Fisheries/Jack Hornady">
            <a:extLst>
              <a:ext uri="{FF2B5EF4-FFF2-40B4-BE49-F238E27FC236}">
                <a16:creationId xmlns:a16="http://schemas.microsoft.com/office/drawing/2014/main" id="{A3E87732-2932-31A5-4CED-00F4994C8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5439" y="1442327"/>
            <a:ext cx="2004879" cy="1338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ft-facing side profile of a Atlantic herring with shiny silvery white body and gold/gray fins. NOAA Fisheries text along tail. Credit: NOAA Fisheries/Jack Hornady">
            <a:extLst>
              <a:ext uri="{FF2B5EF4-FFF2-40B4-BE49-F238E27FC236}">
                <a16:creationId xmlns:a16="http://schemas.microsoft.com/office/drawing/2014/main" id="{195F8CC3-F249-5BE6-7AE5-82CB8D3EE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439" y="1969215"/>
            <a:ext cx="2004881" cy="133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How density covariates are incorporated to VAST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Basically like a GAM </a:t>
            </a:r>
          </a:p>
          <a:p>
            <a:pPr lvl="1"/>
            <a:r>
              <a:rPr lang="en-US" dirty="0"/>
              <a:t>Penalized, smoothed polynomials reflecting the relationship of the covariate to each of the two linear predictors (presence/absence, positive catch)</a:t>
            </a:r>
          </a:p>
          <a:p>
            <a:r>
              <a:rPr lang="en-US" dirty="0"/>
              <a:t>Natural splines</a:t>
            </a:r>
          </a:p>
          <a:p>
            <a:pPr lvl="1"/>
            <a:r>
              <a:rPr lang="en-US" dirty="0"/>
              <a:t>Allows for piecewise polynomial relationships across the bulk of the data but force linear relationships at the min/ max bounds. </a:t>
            </a:r>
          </a:p>
          <a:p>
            <a:pPr lvl="1"/>
            <a:r>
              <a:rPr lang="en-US" dirty="0"/>
              <a:t>Reduces unrealistic relationships due to low sampling density at min/ max bounds.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6015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the growth of abundance&#10;&#10;Description automatically generated">
            <a:extLst>
              <a:ext uri="{FF2B5EF4-FFF2-40B4-BE49-F238E27FC236}">
                <a16:creationId xmlns:a16="http://schemas.microsoft.com/office/drawing/2014/main" id="{173B5890-7D78-D479-340D-B794991B3486}"/>
              </a:ext>
            </a:extLst>
          </p:cNvPr>
          <p:cNvPicPr>
            <a:picLocks noChangeAspect="1"/>
          </p:cNvPicPr>
          <p:nvPr/>
        </p:nvPicPr>
        <p:blipFill>
          <a:blip r:embed="rId3"/>
          <a:stretch>
            <a:fillRect/>
          </a:stretch>
        </p:blipFill>
        <p:spPr>
          <a:xfrm>
            <a:off x="1450138" y="1727200"/>
            <a:ext cx="9204939" cy="460247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Indices of relative abundance</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852897BA-8F4D-6D50-588B-0CBACFAD5612}"/>
              </a:ext>
            </a:extLst>
          </p:cNvPr>
          <p:cNvSpPr/>
          <p:nvPr/>
        </p:nvSpPr>
        <p:spPr>
          <a:xfrm>
            <a:off x="9835801" y="2182393"/>
            <a:ext cx="589212" cy="216821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443E08BD-9BF7-CD68-A7F5-BF43EB3D891D}"/>
              </a:ext>
            </a:extLst>
          </p:cNvPr>
          <p:cNvCxnSpPr>
            <a:cxnSpLocks/>
          </p:cNvCxnSpPr>
          <p:nvPr/>
        </p:nvCxnSpPr>
        <p:spPr>
          <a:xfrm>
            <a:off x="6840240" y="3830047"/>
            <a:ext cx="0" cy="128526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D59B6B0E-2A4A-8BC3-0F1C-A29E5C98F4B9}"/>
              </a:ext>
            </a:extLst>
          </p:cNvPr>
          <p:cNvCxnSpPr>
            <a:cxnSpLocks/>
          </p:cNvCxnSpPr>
          <p:nvPr/>
        </p:nvCxnSpPr>
        <p:spPr>
          <a:xfrm>
            <a:off x="9058146" y="1531223"/>
            <a:ext cx="0" cy="128526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420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Goals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i="1" dirty="0">
                <a:effectLst/>
                <a:latin typeface="Arial" panose="020B0604020202020204" pitchFamily="34" charset="0"/>
                <a:ea typeface="Times New Roman" panose="02020603050405020304" pitchFamily="18" charset="0"/>
                <a:cs typeface="Arial" panose="020B0604020202020204" pitchFamily="34" charset="0"/>
              </a:rPr>
              <a:t>Apply spatial-temporal models to develop improved indices of abundance for the western BFT stock</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2279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Matching trends of this model and Alex Hansell’s entire US-coast model regardless of differing spatial extents highlights how GOM is the driver of US BFT abundance</a:t>
            </a:r>
          </a:p>
          <a:p>
            <a:pPr lvl="1"/>
            <a:r>
              <a:rPr lang="en-US" dirty="0"/>
              <a:t>What caused the rapid drop at 2013?</a:t>
            </a:r>
          </a:p>
          <a:p>
            <a:pPr lvl="2"/>
            <a:r>
              <a:rPr lang="en-US" dirty="0"/>
              <a:t>Continuation of decline beginning in 2010?</a:t>
            </a:r>
          </a:p>
          <a:p>
            <a:pPr lvl="2"/>
            <a:r>
              <a:rPr lang="en-US" dirty="0"/>
              <a:t>“Wicked Tuna Effect” after new entrants from 2012 premiere?</a:t>
            </a:r>
          </a:p>
          <a:p>
            <a:pPr lvl="2"/>
            <a:r>
              <a:rPr lang="en-US" dirty="0"/>
              <a:t>Lagging disturbance effect of massive marine heatwave in 2012?</a:t>
            </a:r>
          </a:p>
          <a:p>
            <a:pPr lvl="2"/>
            <a:r>
              <a:rPr lang="en-US" dirty="0"/>
              <a:t>Management practices in the Med leading to fewer cross-Atlantic migrants?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771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37" name="Picture 36" descr="A map of northern hemisphere&#10;&#10;Description automatically generated">
            <a:extLst>
              <a:ext uri="{FF2B5EF4-FFF2-40B4-BE49-F238E27FC236}">
                <a16:creationId xmlns:a16="http://schemas.microsoft.com/office/drawing/2014/main" id="{301E8325-57CC-E7B2-5F00-EE79D9EB5A99}"/>
              </a:ext>
            </a:extLst>
          </p:cNvPr>
          <p:cNvPicPr>
            <a:picLocks noChangeAspect="1"/>
          </p:cNvPicPr>
          <p:nvPr/>
        </p:nvPicPr>
        <p:blipFill rotWithShape="1">
          <a:blip r:embed="rId3">
            <a:extLst>
              <a:ext uri="{28A0092B-C50C-407E-A947-70E740481C1C}">
                <a14:useLocalDpi xmlns:a14="http://schemas.microsoft.com/office/drawing/2010/main" val="0"/>
              </a:ext>
            </a:extLst>
          </a:blip>
          <a:srcRect t="5444" r="18171" b="5155"/>
          <a:stretch/>
        </p:blipFill>
        <p:spPr>
          <a:xfrm>
            <a:off x="2740782" y="701834"/>
            <a:ext cx="5634734" cy="6156166"/>
          </a:xfrm>
          <a:prstGeom prst="rect">
            <a:avLst/>
          </a:prstGeom>
        </p:spPr>
      </p:pic>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cxnSp>
        <p:nvCxnSpPr>
          <p:cNvPr id="15" name="Straight Arrow Connector 14">
            <a:extLst>
              <a:ext uri="{FF2B5EF4-FFF2-40B4-BE49-F238E27FC236}">
                <a16:creationId xmlns:a16="http://schemas.microsoft.com/office/drawing/2014/main" id="{62721422-67BB-775E-04FB-D944CF2F3E1F}"/>
              </a:ext>
            </a:extLst>
          </p:cNvPr>
          <p:cNvCxnSpPr>
            <a:cxnSpLocks/>
          </p:cNvCxnSpPr>
          <p:nvPr/>
        </p:nvCxnSpPr>
        <p:spPr>
          <a:xfrm>
            <a:off x="2627453" y="2963119"/>
            <a:ext cx="2051551" cy="101857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A46953E-B81C-F759-F3DA-05B2CCB76434}"/>
              </a:ext>
            </a:extLst>
          </p:cNvPr>
          <p:cNvSpPr txBox="1"/>
          <p:nvPr/>
        </p:nvSpPr>
        <p:spPr>
          <a:xfrm>
            <a:off x="1013466" y="2398407"/>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hot spot</a:t>
            </a:r>
          </a:p>
        </p:txBody>
      </p:sp>
      <p:cxnSp>
        <p:nvCxnSpPr>
          <p:cNvPr id="17" name="Straight Arrow Connector 16">
            <a:extLst>
              <a:ext uri="{FF2B5EF4-FFF2-40B4-BE49-F238E27FC236}">
                <a16:creationId xmlns:a16="http://schemas.microsoft.com/office/drawing/2014/main" id="{3D688E2A-1C40-FBA9-21CB-94FD29DEC23D}"/>
              </a:ext>
            </a:extLst>
          </p:cNvPr>
          <p:cNvCxnSpPr>
            <a:cxnSpLocks/>
            <a:stCxn id="20" idx="1"/>
          </p:cNvCxnSpPr>
          <p:nvPr/>
        </p:nvCxnSpPr>
        <p:spPr>
          <a:xfrm flipH="1">
            <a:off x="6840574" y="2689462"/>
            <a:ext cx="1957493" cy="55269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0BF7D2A-7941-45CD-EEA9-B1836CD7B7A5}"/>
              </a:ext>
            </a:extLst>
          </p:cNvPr>
          <p:cNvSpPr txBox="1"/>
          <p:nvPr/>
        </p:nvSpPr>
        <p:spPr>
          <a:xfrm>
            <a:off x="8798067" y="1904632"/>
            <a:ext cx="2428870"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Difficult to assess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abundance within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area east of 69°,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low confidence.</a:t>
            </a:r>
          </a:p>
        </p:txBody>
      </p:sp>
      <p:cxnSp>
        <p:nvCxnSpPr>
          <p:cNvPr id="40" name="Straight Arrow Connector 39">
            <a:extLst>
              <a:ext uri="{FF2B5EF4-FFF2-40B4-BE49-F238E27FC236}">
                <a16:creationId xmlns:a16="http://schemas.microsoft.com/office/drawing/2014/main" id="{DA82916A-5FB2-42FD-B39C-7E07652314C4}"/>
              </a:ext>
            </a:extLst>
          </p:cNvPr>
          <p:cNvCxnSpPr>
            <a:cxnSpLocks/>
            <a:stCxn id="41" idx="3"/>
          </p:cNvCxnSpPr>
          <p:nvPr/>
        </p:nvCxnSpPr>
        <p:spPr>
          <a:xfrm flipV="1">
            <a:off x="2740780" y="4926245"/>
            <a:ext cx="1594514" cy="65499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EE5AA44-85FD-F7D7-4191-5DFB10568116}"/>
              </a:ext>
            </a:extLst>
          </p:cNvPr>
          <p:cNvSpPr txBox="1"/>
          <p:nvPr/>
        </p:nvSpPr>
        <p:spPr>
          <a:xfrm>
            <a:off x="1038583" y="5104189"/>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cold spot</a:t>
            </a:r>
          </a:p>
        </p:txBody>
      </p:sp>
      <p:pic>
        <p:nvPicPr>
          <p:cNvPr id="43" name="Picture 42" descr="A map of northern hemisphere&#10;&#10;Description automatically generated">
            <a:extLst>
              <a:ext uri="{FF2B5EF4-FFF2-40B4-BE49-F238E27FC236}">
                <a16:creationId xmlns:a16="http://schemas.microsoft.com/office/drawing/2014/main" id="{AC8FED9A-9890-0C62-C2F7-D1E291D206C7}"/>
              </a:ext>
            </a:extLst>
          </p:cNvPr>
          <p:cNvPicPr>
            <a:picLocks noChangeAspect="1"/>
          </p:cNvPicPr>
          <p:nvPr/>
        </p:nvPicPr>
        <p:blipFill rotWithShape="1">
          <a:blip r:embed="rId4">
            <a:extLst>
              <a:ext uri="{28A0092B-C50C-407E-A947-70E740481C1C}">
                <a14:useLocalDpi xmlns:a14="http://schemas.microsoft.com/office/drawing/2010/main" val="0"/>
              </a:ext>
            </a:extLst>
          </a:blip>
          <a:srcRect l="83712" t="36578" r="2550" b="38091"/>
          <a:stretch/>
        </p:blipFill>
        <p:spPr>
          <a:xfrm>
            <a:off x="8512043" y="4709071"/>
            <a:ext cx="946003" cy="1744341"/>
          </a:xfrm>
          <a:prstGeom prst="rect">
            <a:avLst/>
          </a:prstGeom>
        </p:spPr>
      </p:pic>
      <p:sp>
        <p:nvSpPr>
          <p:cNvPr id="45" name="TextBox 44">
            <a:extLst>
              <a:ext uri="{FF2B5EF4-FFF2-40B4-BE49-F238E27FC236}">
                <a16:creationId xmlns:a16="http://schemas.microsoft.com/office/drawing/2014/main" id="{A9AD1C9C-434E-4719-4689-5E76D4C005A5}"/>
              </a:ext>
            </a:extLst>
          </p:cNvPr>
          <p:cNvSpPr txBox="1"/>
          <p:nvPr/>
        </p:nvSpPr>
        <p:spPr>
          <a:xfrm>
            <a:off x="8346934" y="4168538"/>
            <a:ext cx="122982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Scaled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Abund</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068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97A19066-C8B3-3B5C-456A-68E98264CAB0}"/>
              </a:ext>
            </a:extLst>
          </p:cNvPr>
          <p:cNvPicPr>
            <a:picLocks noChangeAspect="1"/>
          </p:cNvPicPr>
          <p:nvPr/>
        </p:nvPicPr>
        <p:blipFill>
          <a:blip r:embed="rId3"/>
          <a:stretch>
            <a:fillRect/>
          </a:stretch>
        </p:blipFill>
        <p:spPr>
          <a:xfrm>
            <a:off x="908314" y="1043636"/>
            <a:ext cx="10375370" cy="51876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835797"/>
            <a:ext cx="359923" cy="248235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AB55DEFE-16C1-CE15-A531-3AB18C34F3BF}"/>
              </a:ext>
            </a:extLst>
          </p:cNvPr>
          <p:cNvSpPr txBox="1"/>
          <p:nvPr/>
        </p:nvSpPr>
        <p:spPr>
          <a:xfrm>
            <a:off x="908314" y="5403273"/>
            <a:ext cx="732893" cy="369332"/>
          </a:xfrm>
          <a:prstGeom prst="rect">
            <a:avLst/>
          </a:prstGeom>
          <a:noFill/>
        </p:spPr>
        <p:txBody>
          <a:bodyPr wrap="none" rtlCol="0">
            <a:spAutoFit/>
          </a:bodyPr>
          <a:lstStyle/>
          <a:p>
            <a:r>
              <a:rPr lang="en-US" dirty="0"/>
              <a:t>South</a:t>
            </a:r>
          </a:p>
        </p:txBody>
      </p:sp>
      <p:sp>
        <p:nvSpPr>
          <p:cNvPr id="5" name="TextBox 4">
            <a:extLst>
              <a:ext uri="{FF2B5EF4-FFF2-40B4-BE49-F238E27FC236}">
                <a16:creationId xmlns:a16="http://schemas.microsoft.com/office/drawing/2014/main" id="{CF5C17E0-69F1-7E37-5948-39CAA9FFEE8A}"/>
              </a:ext>
            </a:extLst>
          </p:cNvPr>
          <p:cNvSpPr txBox="1"/>
          <p:nvPr/>
        </p:nvSpPr>
        <p:spPr>
          <a:xfrm>
            <a:off x="908313" y="1461654"/>
            <a:ext cx="734496" cy="369332"/>
          </a:xfrm>
          <a:prstGeom prst="rect">
            <a:avLst/>
          </a:prstGeom>
          <a:noFill/>
        </p:spPr>
        <p:txBody>
          <a:bodyPr wrap="none" rtlCol="0">
            <a:spAutoFit/>
          </a:bodyPr>
          <a:lstStyle/>
          <a:p>
            <a:r>
              <a:rPr lang="en-US" dirty="0"/>
              <a:t>North</a:t>
            </a:r>
          </a:p>
        </p:txBody>
      </p:sp>
    </p:spTree>
    <p:extLst>
      <p:ext uri="{BB962C8B-B14F-4D97-AF65-F5344CB8AC3E}">
        <p14:creationId xmlns:p14="http://schemas.microsoft.com/office/powerpoint/2010/main" val="214691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6" name="Picture 5" descr="A graph showing the growth of gravity&#10;&#10;Description automatically generated">
            <a:extLst>
              <a:ext uri="{FF2B5EF4-FFF2-40B4-BE49-F238E27FC236}">
                <a16:creationId xmlns:a16="http://schemas.microsoft.com/office/drawing/2014/main" id="{BC72A5F0-1F4F-531A-95A1-3C9CA314909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340865"/>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F8090E88-8520-0BE8-03EC-050905A2B1F6}"/>
              </a:ext>
            </a:extLst>
          </p:cNvPr>
          <p:cNvSpPr txBox="1"/>
          <p:nvPr/>
        </p:nvSpPr>
        <p:spPr>
          <a:xfrm>
            <a:off x="908314" y="5403273"/>
            <a:ext cx="660950" cy="369332"/>
          </a:xfrm>
          <a:prstGeom prst="rect">
            <a:avLst/>
          </a:prstGeom>
          <a:noFill/>
        </p:spPr>
        <p:txBody>
          <a:bodyPr wrap="none" rtlCol="0">
            <a:spAutoFit/>
          </a:bodyPr>
          <a:lstStyle/>
          <a:p>
            <a:r>
              <a:rPr lang="en-US" dirty="0"/>
              <a:t>West</a:t>
            </a:r>
          </a:p>
        </p:txBody>
      </p:sp>
      <p:sp>
        <p:nvSpPr>
          <p:cNvPr id="5" name="TextBox 4">
            <a:extLst>
              <a:ext uri="{FF2B5EF4-FFF2-40B4-BE49-F238E27FC236}">
                <a16:creationId xmlns:a16="http://schemas.microsoft.com/office/drawing/2014/main" id="{32DBA073-8B8E-D3C6-6106-B378D605BB7E}"/>
              </a:ext>
            </a:extLst>
          </p:cNvPr>
          <p:cNvSpPr txBox="1"/>
          <p:nvPr/>
        </p:nvSpPr>
        <p:spPr>
          <a:xfrm>
            <a:off x="908313" y="1461654"/>
            <a:ext cx="567784" cy="369332"/>
          </a:xfrm>
          <a:prstGeom prst="rect">
            <a:avLst/>
          </a:prstGeom>
          <a:noFill/>
        </p:spPr>
        <p:txBody>
          <a:bodyPr wrap="none" rtlCol="0">
            <a:spAutoFit/>
          </a:bodyPr>
          <a:lstStyle/>
          <a:p>
            <a:r>
              <a:rPr lang="en-US" dirty="0"/>
              <a:t>East</a:t>
            </a:r>
          </a:p>
        </p:txBody>
      </p:sp>
    </p:spTree>
    <p:extLst>
      <p:ext uri="{BB962C8B-B14F-4D97-AF65-F5344CB8AC3E}">
        <p14:creationId xmlns:p14="http://schemas.microsoft.com/office/powerpoint/2010/main" val="340183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Fish, fishers, or both are condensing into the near-coastal region of GOM between Gloucester and Portland</a:t>
            </a:r>
          </a:p>
          <a:p>
            <a:pPr lvl="1"/>
            <a:r>
              <a:rPr lang="en-US" dirty="0"/>
              <a:t>Model results could reflect a shift in </a:t>
            </a:r>
            <a:r>
              <a:rPr lang="en-US" dirty="0" err="1"/>
              <a:t>spatio</a:t>
            </a:r>
            <a:r>
              <a:rPr lang="en-US" dirty="0"/>
              <a:t>-temporal effort distribution and intensity more than </a:t>
            </a:r>
            <a:r>
              <a:rPr lang="en-US" dirty="0" err="1"/>
              <a:t>spatio</a:t>
            </a:r>
            <a:r>
              <a:rPr lang="en-US" dirty="0"/>
              <a:t>-temporal changes in BFT productivity or distribution</a:t>
            </a:r>
          </a:p>
          <a:p>
            <a:pPr lvl="1"/>
            <a:r>
              <a:rPr lang="en-US" dirty="0"/>
              <a:t>Dip in 2017: probably driven by unusually high hours-per-catch at </a:t>
            </a:r>
            <a:r>
              <a:rPr lang="en-US" dirty="0" err="1"/>
              <a:t>Fippennies</a:t>
            </a:r>
            <a:r>
              <a:rPr lang="en-US" dirty="0"/>
              <a:t> Ledge, artificially shrinks range inshore. Also notable: SST anomalously cold in 2017 as compared to the rest of the time series.</a:t>
            </a:r>
          </a:p>
          <a:p>
            <a:pPr lvl="1"/>
            <a:r>
              <a:rPr lang="en-US" dirty="0"/>
              <a:t>Doesn’t look like spatial availability (e.g.: fish moving to Canadian waters or way offshore) dipped for American fishers much over this period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0585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14FF4-A5A6-1007-DD67-1C9B4CB7ABA9}"/>
              </a:ext>
            </a:extLst>
          </p:cNvPr>
          <p:cNvPicPr>
            <a:picLocks noChangeAspect="1"/>
          </p:cNvPicPr>
          <p:nvPr/>
        </p:nvPicPr>
        <p:blipFill>
          <a:blip r:embed="rId3"/>
          <a:stretch>
            <a:fillRect/>
          </a:stretch>
        </p:blipFill>
        <p:spPr>
          <a:xfrm>
            <a:off x="482653" y="715359"/>
            <a:ext cx="11226694" cy="611885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Density Covariate Marginal Effects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0447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2576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2400" dirty="0"/>
              <a:t>Abundance</a:t>
            </a:r>
          </a:p>
          <a:p>
            <a:pPr lvl="1"/>
            <a:r>
              <a:rPr lang="en-US" sz="1800" dirty="0"/>
              <a:t>Rapid drop in abundance 2010-2013, recovery since 2013</a:t>
            </a:r>
          </a:p>
          <a:p>
            <a:r>
              <a:rPr lang="en-US" sz="2400" dirty="0"/>
              <a:t>Center of gravity</a:t>
            </a:r>
          </a:p>
          <a:p>
            <a:pPr lvl="1"/>
            <a:r>
              <a:rPr lang="en-US" sz="1800" dirty="0"/>
              <a:t>Average annual center of gravity change is slight southwestward shift, tuna spatial availability relatively stable over time</a:t>
            </a:r>
          </a:p>
          <a:p>
            <a:r>
              <a:rPr lang="en-US" sz="2400" dirty="0"/>
              <a:t>Density covariates</a:t>
            </a:r>
          </a:p>
          <a:p>
            <a:pPr lvl="1"/>
            <a:r>
              <a:rPr lang="en-US" sz="1800" dirty="0"/>
              <a:t>Major driver is SST. Non-linear relationship between presence/absence and SST, with local peak presence rate at around 16C. </a:t>
            </a:r>
          </a:p>
          <a:p>
            <a:pPr lvl="1"/>
            <a:r>
              <a:rPr lang="en-US" sz="1800" dirty="0"/>
              <a:t>Obvious increase in SST through study spatiotemporal domain (avg 0.08 deg/</a:t>
            </a:r>
            <a:r>
              <a:rPr lang="en-US" sz="1800" dirty="0" err="1"/>
              <a:t>yr</a:t>
            </a:r>
            <a:r>
              <a:rPr lang="en-US" sz="1800" dirty="0"/>
              <a:t>). Also obvious increase in abundance through same temporal domain. Are BFT more adaptable to warmer water than we expect?</a:t>
            </a:r>
          </a:p>
          <a:p>
            <a:pPr lvl="1"/>
            <a:r>
              <a:rPr lang="en-US" sz="1800" dirty="0"/>
              <a:t>Prey didn’t have much of an effect because we’d have to be super-fine temporal and spatial resolution to truly capture overlaps in distribution. And because prey distribution is likely HIGHLY affected by SST, and we already have effects of SST in the model. They don’t shake out to statistically be co-linear, but we probably aren’t getting any new information here.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38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Thoughts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70CA397C-0B9B-32FC-951F-AA45C2084EDF}"/>
              </a:ext>
            </a:extLst>
          </p:cNvPr>
          <p:cNvSpPr>
            <a:spLocks noGrp="1"/>
          </p:cNvSpPr>
          <p:nvPr>
            <p:ph idx="1"/>
          </p:nvPr>
        </p:nvSpPr>
        <p:spPr>
          <a:xfrm>
            <a:off x="269946" y="957038"/>
            <a:ext cx="11681252" cy="5169126"/>
          </a:xfrm>
        </p:spPr>
        <p:txBody>
          <a:bodyPr anchor="ctr">
            <a:normAutofit/>
          </a:bodyPr>
          <a:lstStyle/>
          <a:p>
            <a:r>
              <a:rPr lang="en-US" dirty="0"/>
              <a:t>Looking coastwide and prior to 2002, we know that large BFT are targeted and captured less frequently in areas south of Georges Bank than they used to be</a:t>
            </a:r>
          </a:p>
          <a:p>
            <a:pPr lvl="1"/>
            <a:r>
              <a:rPr lang="en-US" dirty="0"/>
              <a:t>AMO may play a role in structuring this distribution shift</a:t>
            </a:r>
          </a:p>
          <a:p>
            <a:pPr marL="457200" lvl="1" indent="0">
              <a:buNone/>
            </a:pPr>
            <a:r>
              <a:rPr lang="en-US" sz="1000" dirty="0"/>
              <a:t> </a:t>
            </a:r>
          </a:p>
          <a:p>
            <a:r>
              <a:rPr lang="en-US" dirty="0"/>
              <a:t>Focusing instead on </a:t>
            </a:r>
            <a:r>
              <a:rPr lang="en-US" dirty="0" err="1"/>
              <a:t>GoM</a:t>
            </a:r>
            <a:r>
              <a:rPr lang="en-US" dirty="0"/>
              <a:t> (where 80% of recorded effort occurs), spatial shifts are slight in our time series</a:t>
            </a:r>
          </a:p>
          <a:p>
            <a:pPr marL="0" indent="0">
              <a:buNone/>
            </a:pPr>
            <a:r>
              <a:rPr lang="en-US" sz="1000" dirty="0"/>
              <a:t> </a:t>
            </a:r>
          </a:p>
          <a:p>
            <a:r>
              <a:rPr lang="en-US" dirty="0"/>
              <a:t>Moving on to joint model will allow us to widen spatial scope and get a better grasp on large-scale spatial dynamics</a:t>
            </a:r>
          </a:p>
        </p:txBody>
      </p:sp>
    </p:spTree>
    <p:extLst>
      <p:ext uri="{BB962C8B-B14F-4D97-AF65-F5344CB8AC3E}">
        <p14:creationId xmlns:p14="http://schemas.microsoft.com/office/powerpoint/2010/main" val="201756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Joint US-Canadian, large fish-only models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49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Outline</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VAST basics</a:t>
            </a:r>
          </a:p>
          <a:p>
            <a:pPr marL="514350" indent="-514350">
              <a:buFont typeface="Arial"/>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The data</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Considerations for using our data in VAST</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Results</a:t>
            </a:r>
          </a:p>
          <a:p>
            <a:pPr marL="914400" lvl="1"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US Only model</a:t>
            </a:r>
          </a:p>
          <a:p>
            <a:pPr marL="914400" lvl="1"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Joint US-Canadian model</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Data storage and management</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6767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Temporal domain: 2002-2022</a:t>
            </a:r>
          </a:p>
          <a:p>
            <a:pPr lvl="1"/>
            <a:r>
              <a:rPr lang="en-US" dirty="0"/>
              <a:t>Same as US only model. Previous model used 1996-2019, which is all overlapping data. We exclude data prior to 2002 due to lack of reported unsuccessful trips (no catch)</a:t>
            </a:r>
          </a:p>
          <a:p>
            <a:pPr marL="457200" lvl="1" indent="0">
              <a:buNone/>
            </a:pPr>
            <a:r>
              <a:rPr lang="en-US" sz="1000" dirty="0"/>
              <a:t> </a:t>
            </a:r>
          </a:p>
          <a:p>
            <a:r>
              <a:rPr lang="en-US" dirty="0"/>
              <a:t>Spatial domain: US-Canadian continental shelf waters.</a:t>
            </a:r>
          </a:p>
          <a:p>
            <a:pPr lvl="1"/>
            <a:r>
              <a:rPr lang="en-US" dirty="0"/>
              <a:t>Plus 10km buffer to offshore edge of continental shelf, trying to keep in fishing trips made in canyons on the edge.</a:t>
            </a:r>
          </a:p>
          <a:p>
            <a:pPr lvl="1"/>
            <a:r>
              <a:rPr lang="en-US" dirty="0"/>
              <a:t>Southern tip at mouth of Chesapeake (NAFO Unit 6B), northern tip at intersection of Nova Scotian coastline and 60°W (NAFO Unit 4W).</a:t>
            </a:r>
          </a:p>
          <a:p>
            <a:pPr lvl="1"/>
            <a:r>
              <a:rPr lang="en-US" dirty="0"/>
              <a:t>Encompasses all data, no areas are dropped. </a:t>
            </a:r>
          </a:p>
          <a:p>
            <a:pPr lvl="1"/>
            <a:r>
              <a:rPr lang="en-US" dirty="0"/>
              <a:t>Results also reported at level of spatial strata: US waters and CA waters.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6779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EB0E9A62-604B-B2E6-7FBA-347B26129128}"/>
              </a:ext>
            </a:extLst>
          </p:cNvPr>
          <p:cNvGrpSpPr/>
          <p:nvPr/>
        </p:nvGrpSpPr>
        <p:grpSpPr>
          <a:xfrm>
            <a:off x="2739736" y="957038"/>
            <a:ext cx="6712527" cy="5329463"/>
            <a:chOff x="2739736" y="873910"/>
            <a:chExt cx="6712527" cy="5329463"/>
          </a:xfrm>
        </p:grpSpPr>
        <p:grpSp>
          <p:nvGrpSpPr>
            <p:cNvPr id="9" name="Group 8">
              <a:extLst>
                <a:ext uri="{FF2B5EF4-FFF2-40B4-BE49-F238E27FC236}">
                  <a16:creationId xmlns:a16="http://schemas.microsoft.com/office/drawing/2014/main" id="{782BA707-6DDA-CC4D-0CCF-C69E0346179B}"/>
                </a:ext>
              </a:extLst>
            </p:cNvPr>
            <p:cNvGrpSpPr/>
            <p:nvPr/>
          </p:nvGrpSpPr>
          <p:grpSpPr>
            <a:xfrm>
              <a:off x="2739736" y="957038"/>
              <a:ext cx="6712527" cy="5246335"/>
              <a:chOff x="2906462" y="1278081"/>
              <a:chExt cx="5891174" cy="4478482"/>
            </a:xfrm>
          </p:grpSpPr>
          <p:pic>
            <p:nvPicPr>
              <p:cNvPr id="7" name="Picture 6">
                <a:extLst>
                  <a:ext uri="{FF2B5EF4-FFF2-40B4-BE49-F238E27FC236}">
                    <a16:creationId xmlns:a16="http://schemas.microsoft.com/office/drawing/2014/main" id="{99015627-F9B4-3E8F-2CD6-CAF79FE05DAB}"/>
                  </a:ext>
                </a:extLst>
              </p:cNvPr>
              <p:cNvPicPr>
                <a:picLocks noChangeAspect="1"/>
              </p:cNvPicPr>
              <p:nvPr/>
            </p:nvPicPr>
            <p:blipFill rotWithShape="1">
              <a:blip r:embed="rId3"/>
              <a:srcRect l="638" t="11364" r="50000" b="20984"/>
              <a:stretch/>
            </p:blipFill>
            <p:spPr>
              <a:xfrm>
                <a:off x="2906462" y="1278081"/>
                <a:ext cx="5891174" cy="4478482"/>
              </a:xfrm>
              <a:prstGeom prst="rect">
                <a:avLst/>
              </a:prstGeom>
            </p:spPr>
          </p:pic>
          <p:sp>
            <p:nvSpPr>
              <p:cNvPr id="8" name="Rectangle 7">
                <a:extLst>
                  <a:ext uri="{FF2B5EF4-FFF2-40B4-BE49-F238E27FC236}">
                    <a16:creationId xmlns:a16="http://schemas.microsoft.com/office/drawing/2014/main" id="{159321DB-703C-8E8C-FB8C-70383C01B61B}"/>
                  </a:ext>
                </a:extLst>
              </p:cNvPr>
              <p:cNvSpPr/>
              <p:nvPr/>
            </p:nvSpPr>
            <p:spPr>
              <a:xfrm>
                <a:off x="6296892" y="2702560"/>
                <a:ext cx="622068" cy="341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81AE040-2B63-25D8-5632-3ECD2575783F}"/>
                </a:ext>
              </a:extLst>
            </p:cNvPr>
            <p:cNvSpPr txBox="1"/>
            <p:nvPr/>
          </p:nvSpPr>
          <p:spPr>
            <a:xfrm>
              <a:off x="3286613" y="873910"/>
              <a:ext cx="3709221" cy="369332"/>
            </a:xfrm>
            <a:prstGeom prst="rect">
              <a:avLst/>
            </a:prstGeom>
            <a:solidFill>
              <a:schemeClr val="bg1"/>
            </a:solidFill>
          </p:spPr>
          <p:txBody>
            <a:bodyPr wrap="none" rtlCol="0">
              <a:spAutoFit/>
            </a:bodyPr>
            <a:lstStyle/>
            <a:p>
              <a:r>
                <a:rPr lang="en-US" dirty="0"/>
                <a:t>Joint US-CAN BFT model spatial strata</a:t>
              </a:r>
            </a:p>
          </p:txBody>
        </p:sp>
      </p:grpSp>
    </p:spTree>
    <p:extLst>
      <p:ext uri="{BB962C8B-B14F-4D97-AF65-F5344CB8AC3E}">
        <p14:creationId xmlns:p14="http://schemas.microsoft.com/office/powerpoint/2010/main" val="227568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Number of fish caught = response</a:t>
            </a:r>
          </a:p>
          <a:p>
            <a:pPr lvl="1"/>
            <a:r>
              <a:rPr lang="en-US" dirty="0"/>
              <a:t>Do not have biomass information for every fish (US limitation), must use abundance instead</a:t>
            </a:r>
          </a:p>
          <a:p>
            <a:r>
              <a:rPr lang="en-US" dirty="0"/>
              <a:t>Fishing hours (time spent explicitly fishing, not steaming) = effort</a:t>
            </a:r>
          </a:p>
          <a:p>
            <a:pPr lvl="1"/>
            <a:r>
              <a:rPr lang="en-US" dirty="0"/>
              <a:t>I converted Canadian time at sea to fishing hours in the joint model</a:t>
            </a:r>
          </a:p>
          <a:p>
            <a:r>
              <a:rPr lang="en-US" dirty="0"/>
              <a:t>Country-gear combination as vessel effect</a:t>
            </a:r>
          </a:p>
          <a:p>
            <a:pPr lvl="1"/>
            <a:r>
              <a:rPr lang="en-US" dirty="0"/>
              <a:t>Thinking that catchability is likely grouped by flag and gear, with random variation within the groupings.</a:t>
            </a:r>
          </a:p>
          <a:p>
            <a:pPr lvl="1"/>
            <a:r>
              <a:rPr lang="en-US" dirty="0"/>
              <a:t>Can’t use # of lines as a catchability covariate because Canadian harpoon fishery is included in this model– does not use lines.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68177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Geometric anisotropy used</a:t>
            </a:r>
          </a:p>
          <a:p>
            <a:pPr lvl="1"/>
            <a:r>
              <a:rPr lang="en-US" dirty="0"/>
              <a:t>Indicates directionally-variant rate of change</a:t>
            </a:r>
          </a:p>
          <a:p>
            <a:pPr lvl="1"/>
            <a:r>
              <a:rPr lang="en-US" dirty="0"/>
              <a:t>Greater degree of similarity along NW-SE axis than any other direction.</a:t>
            </a:r>
          </a:p>
          <a:p>
            <a:pPr lvl="1"/>
            <a:r>
              <a:rPr lang="en-US" dirty="0"/>
              <a:t>Least degree of similarity along SW-NE axis.</a:t>
            </a:r>
          </a:p>
          <a:p>
            <a:r>
              <a:rPr lang="en-US" dirty="0"/>
              <a:t>1</a:t>
            </a:r>
            <a:r>
              <a:rPr lang="en-US" baseline="30000" dirty="0"/>
              <a:t>st</a:t>
            </a:r>
            <a:r>
              <a:rPr lang="en-US" dirty="0"/>
              <a:t> linear predictor (presence/absence)</a:t>
            </a:r>
          </a:p>
          <a:p>
            <a:pPr lvl="1"/>
            <a:r>
              <a:rPr lang="en-US" dirty="0"/>
              <a:t>SST, AMO, bathymetry used as density covariates. No prey.</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Same as 1</a:t>
            </a:r>
            <a:r>
              <a:rPr lang="en-US" baseline="30000" dirty="0"/>
              <a:t>st</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2643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SST</a:t>
            </a:r>
          </a:p>
          <a:p>
            <a:pPr lvl="1"/>
            <a:r>
              <a:rPr lang="en-GB" dirty="0"/>
              <a:t>¼ </a:t>
            </a:r>
            <a:r>
              <a:rPr lang="en-GB" dirty="0" err="1"/>
              <a:t>deg</a:t>
            </a:r>
            <a:r>
              <a:rPr lang="en-GB" dirty="0"/>
              <a:t> spatial resolution, daily timestep</a:t>
            </a:r>
            <a:endParaRPr lang="en-US" dirty="0"/>
          </a:p>
          <a:p>
            <a:r>
              <a:rPr lang="en-US" dirty="0"/>
              <a:t>Depth</a:t>
            </a:r>
          </a:p>
          <a:p>
            <a:pPr lvl="1"/>
            <a:r>
              <a:rPr lang="en-GB" dirty="0"/>
              <a:t>GEBCO 15 arc-second interpolated grid</a:t>
            </a:r>
            <a:endParaRPr lang="en-US" dirty="0"/>
          </a:p>
          <a:p>
            <a:r>
              <a:rPr lang="en-US" dirty="0"/>
              <a:t>AMO</a:t>
            </a:r>
          </a:p>
          <a:p>
            <a:pPr lvl="1"/>
            <a:r>
              <a:rPr lang="en-US" dirty="0"/>
              <a:t>Monthly timestep for entire basin</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39906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2CE-8DB7-8206-61DE-7150EF99837D}"/>
            </a:ext>
          </a:extLst>
        </p:cNvPr>
        <p:cNvGrpSpPr/>
        <p:nvPr/>
      </p:nvGrpSpPr>
      <p:grpSpPr>
        <a:xfrm>
          <a:off x="0" y="0"/>
          <a:ext cx="0" cy="0"/>
          <a:chOff x="0" y="0"/>
          <a:chExt cx="0" cy="0"/>
        </a:xfrm>
      </p:grpSpPr>
      <p:pic>
        <p:nvPicPr>
          <p:cNvPr id="5" name="Picture 4" descr="A graph showing different colored lines&#10;&#10;Description automatically generated">
            <a:extLst>
              <a:ext uri="{FF2B5EF4-FFF2-40B4-BE49-F238E27FC236}">
                <a16:creationId xmlns:a16="http://schemas.microsoft.com/office/drawing/2014/main" id="{AAE82381-B7BE-2047-1587-4B30E4BFEA78}"/>
              </a:ext>
            </a:extLst>
          </p:cNvPr>
          <p:cNvPicPr>
            <a:picLocks noChangeAspect="1"/>
          </p:cNvPicPr>
          <p:nvPr/>
        </p:nvPicPr>
        <p:blipFill>
          <a:blip r:embed="rId3"/>
          <a:stretch>
            <a:fillRect/>
          </a:stretch>
        </p:blipFill>
        <p:spPr>
          <a:xfrm>
            <a:off x="1320369" y="1493525"/>
            <a:ext cx="9403050" cy="4701526"/>
          </a:xfrm>
          <a:prstGeom prst="rect">
            <a:avLst/>
          </a:prstGeom>
        </p:spPr>
      </p:pic>
      <p:sp>
        <p:nvSpPr>
          <p:cNvPr id="3" name="Rectangle 2">
            <a:extLst>
              <a:ext uri="{FF2B5EF4-FFF2-40B4-BE49-F238E27FC236}">
                <a16:creationId xmlns:a16="http://schemas.microsoft.com/office/drawing/2014/main" id="{452674CE-D49A-89E4-1C1E-EFA69D797B5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398B10E-74B7-64ED-70D3-0941F2BD0A0B}"/>
              </a:ext>
            </a:extLst>
          </p:cNvPr>
          <p:cNvSpPr>
            <a:spLocks noGrp="1"/>
          </p:cNvSpPr>
          <p:nvPr>
            <p:ph type="title"/>
          </p:nvPr>
        </p:nvSpPr>
        <p:spPr/>
        <p:txBody>
          <a:bodyPr>
            <a:normAutofit/>
          </a:bodyPr>
          <a:lstStyle/>
          <a:p>
            <a:r>
              <a:rPr lang="en-US" sz="3200" dirty="0"/>
              <a:t>Indices of relative abundance</a:t>
            </a:r>
          </a:p>
        </p:txBody>
      </p:sp>
    </p:spTree>
    <p:extLst>
      <p:ext uri="{BB962C8B-B14F-4D97-AF65-F5344CB8AC3E}">
        <p14:creationId xmlns:p14="http://schemas.microsoft.com/office/powerpoint/2010/main" val="3587851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Indices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fontScale="92500" lnSpcReduction="20000"/>
          </a:bodyPr>
          <a:lstStyle/>
          <a:p>
            <a:r>
              <a:rPr lang="en-US" sz="3200" dirty="0"/>
              <a:t>Results</a:t>
            </a:r>
          </a:p>
          <a:p>
            <a:pPr lvl="1"/>
            <a:r>
              <a:rPr lang="en-GB" sz="2800" dirty="0"/>
              <a:t>Quick drop in relative abundance for all strata in 2013. </a:t>
            </a:r>
            <a:br>
              <a:rPr lang="en-GB" sz="2800" dirty="0"/>
            </a:br>
            <a:r>
              <a:rPr lang="en-GB" sz="2800" dirty="0"/>
              <a:t>General increase in relative abundance since 2014.</a:t>
            </a:r>
            <a:endParaRPr lang="en-US" sz="2800" dirty="0"/>
          </a:p>
          <a:p>
            <a:r>
              <a:rPr lang="en-US" sz="3200" dirty="0"/>
              <a:t>Ecological meaning</a:t>
            </a:r>
          </a:p>
          <a:p>
            <a:pPr lvl="1"/>
            <a:r>
              <a:rPr lang="en-GB" sz="2800" dirty="0"/>
              <a:t>US relative abundance higher than SWNS </a:t>
            </a:r>
            <a:r>
              <a:rPr lang="en-GB" sz="2800" dirty="0" err="1"/>
              <a:t>rel</a:t>
            </a:r>
            <a:r>
              <a:rPr lang="en-GB" sz="2800" dirty="0"/>
              <a:t> abundance only in 2002 (during model spatial domain, 2002-2022). This could be related to AMO strength, as we shifted from cold to warm phase in the late 90s and it took a few years for the effect to get “up to strength.” </a:t>
            </a:r>
          </a:p>
          <a:p>
            <a:pPr lvl="1"/>
            <a:r>
              <a:rPr lang="en-GB" sz="2800" dirty="0"/>
              <a:t>Wouldn’t put too much stock in actual numbers or proportion of abundance in each strata, US LPS data much less reliable than Canadian commercial data.</a:t>
            </a:r>
          </a:p>
          <a:p>
            <a:pPr lvl="1"/>
            <a:r>
              <a:rPr lang="en-GB" sz="2800" dirty="0"/>
              <a:t>Since 2014, US </a:t>
            </a:r>
            <a:r>
              <a:rPr lang="en-US" sz="2800" dirty="0"/>
              <a:t>index of relative abundance has grown at a steadier rate than more variable SWNS index.</a:t>
            </a:r>
            <a:endParaRPr lang="en-GB"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018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pic>
        <p:nvPicPr>
          <p:cNvPr id="5" name="Picture 4" descr="A map of the united states&#10;&#10;Description automatically generated">
            <a:extLst>
              <a:ext uri="{FF2B5EF4-FFF2-40B4-BE49-F238E27FC236}">
                <a16:creationId xmlns:a16="http://schemas.microsoft.com/office/drawing/2014/main" id="{EE29E591-1B28-2FE5-B0A6-86B6EF1DA301}"/>
              </a:ext>
            </a:extLst>
          </p:cNvPr>
          <p:cNvPicPr>
            <a:picLocks noChangeAspect="1"/>
          </p:cNvPicPr>
          <p:nvPr/>
        </p:nvPicPr>
        <p:blipFill>
          <a:blip r:embed="rId3"/>
          <a:stretch>
            <a:fillRect/>
          </a:stretch>
        </p:blipFill>
        <p:spPr>
          <a:xfrm>
            <a:off x="2127949" y="725556"/>
            <a:ext cx="7936103" cy="6132444"/>
          </a:xfrm>
          <a:prstGeom prst="rect">
            <a:avLst/>
          </a:prstGeom>
        </p:spPr>
      </p:pic>
      <p:sp>
        <p:nvSpPr>
          <p:cNvPr id="7" name="TextBox 6">
            <a:extLst>
              <a:ext uri="{FF2B5EF4-FFF2-40B4-BE49-F238E27FC236}">
                <a16:creationId xmlns:a16="http://schemas.microsoft.com/office/drawing/2014/main" id="{08E88BE9-85C5-4284-4A1C-980A6BE4B42B}"/>
              </a:ext>
            </a:extLst>
          </p:cNvPr>
          <p:cNvSpPr txBox="1"/>
          <p:nvPr/>
        </p:nvSpPr>
        <p:spPr>
          <a:xfrm>
            <a:off x="500369" y="4562873"/>
            <a:ext cx="1802416"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cold region</a:t>
            </a:r>
          </a:p>
        </p:txBody>
      </p:sp>
      <p:cxnSp>
        <p:nvCxnSpPr>
          <p:cNvPr id="8" name="Straight Arrow Connector 7">
            <a:extLst>
              <a:ext uri="{FF2B5EF4-FFF2-40B4-BE49-F238E27FC236}">
                <a16:creationId xmlns:a16="http://schemas.microsoft.com/office/drawing/2014/main" id="{492A45FC-8921-E67A-DC8D-523EA3E5F439}"/>
              </a:ext>
            </a:extLst>
          </p:cNvPr>
          <p:cNvCxnSpPr>
            <a:cxnSpLocks/>
          </p:cNvCxnSpPr>
          <p:nvPr/>
        </p:nvCxnSpPr>
        <p:spPr>
          <a:xfrm flipH="1">
            <a:off x="6724890" y="2416794"/>
            <a:ext cx="2978808" cy="101220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ACFAE87-A402-1F22-4CC5-68DC64D5FF1B}"/>
              </a:ext>
            </a:extLst>
          </p:cNvPr>
          <p:cNvSpPr txBox="1"/>
          <p:nvPr/>
        </p:nvSpPr>
        <p:spPr>
          <a:xfrm>
            <a:off x="9594574" y="1494466"/>
            <a:ext cx="2270173"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Temporal shift 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hot spot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Brown Bank to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Georges Bank</a:t>
            </a:r>
          </a:p>
        </p:txBody>
      </p:sp>
      <p:sp>
        <p:nvSpPr>
          <p:cNvPr id="10" name="Left Brace 9">
            <a:extLst>
              <a:ext uri="{FF2B5EF4-FFF2-40B4-BE49-F238E27FC236}">
                <a16:creationId xmlns:a16="http://schemas.microsoft.com/office/drawing/2014/main" id="{4F09ED7E-E9A8-B42C-681B-E632AB82C5B3}"/>
              </a:ext>
            </a:extLst>
          </p:cNvPr>
          <p:cNvSpPr/>
          <p:nvPr/>
        </p:nvSpPr>
        <p:spPr>
          <a:xfrm>
            <a:off x="2222050" y="3981691"/>
            <a:ext cx="763929" cy="2314936"/>
          </a:xfrm>
          <a:prstGeom prst="leftBrace">
            <a:avLst/>
          </a:prstGeom>
          <a:ln w="76200"/>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408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2" name="Picture 11" descr="A graph showing different colored lines&#10;&#10;Description automatically generated">
            <a:extLst>
              <a:ext uri="{FF2B5EF4-FFF2-40B4-BE49-F238E27FC236}">
                <a16:creationId xmlns:a16="http://schemas.microsoft.com/office/drawing/2014/main" id="{34D17D1D-11E2-5BF0-C030-090AD1A7849A}"/>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90901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4" name="Picture 13" descr="A graph showing the growth of gravity&#10;&#10;Description automatically generated">
            <a:extLst>
              <a:ext uri="{FF2B5EF4-FFF2-40B4-BE49-F238E27FC236}">
                <a16:creationId xmlns:a16="http://schemas.microsoft.com/office/drawing/2014/main" id="{DBC57A4F-96BB-F807-58AA-2E0B1611F655}"/>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405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VAST Basics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sz="3200" b="1" dirty="0"/>
              <a:t>V</a:t>
            </a:r>
            <a:r>
              <a:rPr lang="en-US" sz="3200" dirty="0"/>
              <a:t>ector </a:t>
            </a:r>
            <a:r>
              <a:rPr lang="en-US" sz="3200" b="1" dirty="0"/>
              <a:t>A</a:t>
            </a:r>
            <a:r>
              <a:rPr lang="en-US" sz="3200" dirty="0"/>
              <a:t>utoregressive </a:t>
            </a:r>
            <a:r>
              <a:rPr lang="en-US" sz="3200" b="1" dirty="0" err="1"/>
              <a:t>S</a:t>
            </a:r>
            <a:r>
              <a:rPr lang="en-US" sz="3200" dirty="0" err="1"/>
              <a:t>patio</a:t>
            </a:r>
            <a:r>
              <a:rPr lang="en-US" sz="3200" dirty="0"/>
              <a:t>-</a:t>
            </a:r>
            <a:r>
              <a:rPr lang="en-US" sz="3200" b="1" dirty="0"/>
              <a:t>T</a:t>
            </a:r>
            <a:r>
              <a:rPr lang="en-US" sz="3200" dirty="0"/>
              <a:t>emporal Model (</a:t>
            </a:r>
            <a:r>
              <a:rPr lang="en-US" sz="3200" b="1" dirty="0"/>
              <a:t>VAST</a:t>
            </a:r>
            <a:r>
              <a:rPr lang="en-US" sz="3200" dirty="0"/>
              <a:t>)</a:t>
            </a:r>
          </a:p>
          <a:p>
            <a:pPr marL="0" indent="0" algn="ctr">
              <a:buNone/>
            </a:pPr>
            <a:endParaRPr lang="en-US" sz="1800" dirty="0"/>
          </a:p>
          <a:p>
            <a:pPr marL="0" indent="0" algn="ctr">
              <a:buNone/>
            </a:pPr>
            <a:r>
              <a:rPr lang="en-US" sz="1800" dirty="0"/>
              <a:t> </a:t>
            </a:r>
          </a:p>
          <a:p>
            <a:pPr marL="0" indent="0" algn="ctr">
              <a:buNone/>
            </a:pPr>
            <a:r>
              <a:rPr lang="en-US" dirty="0"/>
              <a:t>Designed to estimate spatial variation in density of one or more categories in one or more time steps.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88220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4B13-DE71-BA81-4B56-1C0F28301F1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23DB635-5937-5BDA-88DD-A9D22613A32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731480-7461-0100-F380-9E1814B32E2B}"/>
              </a:ext>
            </a:extLst>
          </p:cNvPr>
          <p:cNvPicPr>
            <a:picLocks noChangeAspect="1"/>
          </p:cNvPicPr>
          <p:nvPr/>
        </p:nvPicPr>
        <p:blipFill rotWithShape="1">
          <a:blip r:embed="rId3"/>
          <a:srcRect l="638" t="1959" r="1184" b="2456"/>
          <a:stretch/>
        </p:blipFill>
        <p:spPr>
          <a:xfrm>
            <a:off x="204826" y="510013"/>
            <a:ext cx="11717228" cy="6327648"/>
          </a:xfrm>
          <a:prstGeom prst="rect">
            <a:avLst/>
          </a:prstGeom>
        </p:spPr>
      </p:pic>
      <p:sp>
        <p:nvSpPr>
          <p:cNvPr id="2" name="Title 1">
            <a:extLst>
              <a:ext uri="{FF2B5EF4-FFF2-40B4-BE49-F238E27FC236}">
                <a16:creationId xmlns:a16="http://schemas.microsoft.com/office/drawing/2014/main" id="{EBAD5DAF-3342-1D33-2E00-E300A0A65D85}"/>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100404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91410-0B1B-938B-8D19-6A16A330757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48B5F91-872A-FA6D-82B2-8252CC232B8F}"/>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67A147-9F2F-FB90-E034-93FFB14E05DE}"/>
              </a:ext>
            </a:extLst>
          </p:cNvPr>
          <p:cNvPicPr>
            <a:picLocks noChangeAspect="1"/>
          </p:cNvPicPr>
          <p:nvPr/>
        </p:nvPicPr>
        <p:blipFill rotWithShape="1">
          <a:blip r:embed="rId3"/>
          <a:srcRect l="638" t="2207" r="1184" b="1900"/>
          <a:stretch/>
        </p:blipFill>
        <p:spPr>
          <a:xfrm>
            <a:off x="204826" y="510013"/>
            <a:ext cx="11717228" cy="6347988"/>
          </a:xfrm>
          <a:prstGeom prst="rect">
            <a:avLst/>
          </a:prstGeom>
        </p:spPr>
      </p:pic>
      <p:sp>
        <p:nvSpPr>
          <p:cNvPr id="2" name="Title 1">
            <a:extLst>
              <a:ext uri="{FF2B5EF4-FFF2-40B4-BE49-F238E27FC236}">
                <a16:creationId xmlns:a16="http://schemas.microsoft.com/office/drawing/2014/main" id="{7AA532BF-8E1C-68F9-CECA-B294B99CC288}"/>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867087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454C1-AB98-D5B7-22B2-D574A326E64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57C9FDE-AE27-E3F8-30A5-537EBCC7ADF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4C30E8-1A94-7145-501E-03C94E2BD6BE}"/>
              </a:ext>
            </a:extLst>
          </p:cNvPr>
          <p:cNvPicPr>
            <a:picLocks noChangeAspect="1"/>
          </p:cNvPicPr>
          <p:nvPr/>
        </p:nvPicPr>
        <p:blipFill rotWithShape="1">
          <a:blip r:embed="rId3"/>
          <a:srcRect l="2723" t="1099" r="1183" b="2456"/>
          <a:stretch/>
        </p:blipFill>
        <p:spPr>
          <a:xfrm>
            <a:off x="460141" y="694944"/>
            <a:ext cx="11020926" cy="6135372"/>
          </a:xfrm>
          <a:prstGeom prst="rect">
            <a:avLst/>
          </a:prstGeom>
        </p:spPr>
      </p:pic>
      <p:sp>
        <p:nvSpPr>
          <p:cNvPr id="2" name="Title 1">
            <a:extLst>
              <a:ext uri="{FF2B5EF4-FFF2-40B4-BE49-F238E27FC236}">
                <a16:creationId xmlns:a16="http://schemas.microsoft.com/office/drawing/2014/main" id="{83A58A13-3E78-5E39-4525-BACB2FF0503A}"/>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570908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fontScale="92500" lnSpcReduction="10000"/>
          </a:bodyPr>
          <a:lstStyle/>
          <a:p>
            <a:r>
              <a:rPr lang="en-US" sz="3200" dirty="0"/>
              <a:t>Results</a:t>
            </a:r>
            <a:endParaRPr lang="en-US" sz="2800" dirty="0"/>
          </a:p>
          <a:p>
            <a:pPr lvl="1"/>
            <a:r>
              <a:rPr lang="en-US" sz="2800" dirty="0"/>
              <a:t>0.1 km/ yr SOUTH and 0.6 km/ yr WEST overall, </a:t>
            </a:r>
            <a:br>
              <a:rPr lang="en-US" sz="2800" dirty="0"/>
            </a:br>
            <a:r>
              <a:rPr lang="en-US" sz="2800" dirty="0"/>
              <a:t>1.8 km/ yr north and 1.9 km/ yr east for US strata, </a:t>
            </a:r>
            <a:br>
              <a:rPr lang="en-US" sz="2800" dirty="0"/>
            </a:br>
            <a:r>
              <a:rPr lang="en-US" sz="2800" dirty="0"/>
              <a:t>0.8 km/ yr SOUTH and 1.4 km/ yr WEST for Canadian strata.</a:t>
            </a:r>
          </a:p>
          <a:p>
            <a:r>
              <a:rPr lang="en-US" sz="3200" dirty="0"/>
              <a:t>Ecological meaning</a:t>
            </a:r>
          </a:p>
          <a:p>
            <a:pPr lvl="1"/>
            <a:r>
              <a:rPr lang="en-US" sz="2800" dirty="0"/>
              <a:t>From the joint (combined strata) model, looks like a few distinct eras here: move northeast from 2002-2009ish, stagnation 2010-2012, rapid jump northeast in 2013, move southwest 2014-present.</a:t>
            </a:r>
          </a:p>
          <a:p>
            <a:pPr lvl="1"/>
            <a:r>
              <a:rPr lang="en-US" sz="2800" dirty="0"/>
              <a:t>Historically, NS coast and shallows around the Northeast Channel (Georges and Brown Banks) have been the most productive areas. The southwestward shift of COG since 2014 is driven by increased estimated abundance on the Georges Side.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42331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Presence/Absence</a:t>
            </a:r>
          </a:p>
        </p:txBody>
      </p:sp>
      <p:pic>
        <p:nvPicPr>
          <p:cNvPr id="6" name="Picture 5" descr="A diagram of different types of water&#10;&#10;Description automatically generated with medium confidence">
            <a:extLst>
              <a:ext uri="{FF2B5EF4-FFF2-40B4-BE49-F238E27FC236}">
                <a16:creationId xmlns:a16="http://schemas.microsoft.com/office/drawing/2014/main" id="{7C3CBAF0-F685-6207-A874-9532CA91AFAF}"/>
              </a:ext>
            </a:extLst>
          </p:cNvPr>
          <p:cNvPicPr>
            <a:picLocks noChangeAspect="1"/>
          </p:cNvPicPr>
          <p:nvPr/>
        </p:nvPicPr>
        <p:blipFill>
          <a:blip r:embed="rId3"/>
          <a:stretch>
            <a:fillRect/>
          </a:stretch>
        </p:blipFill>
        <p:spPr>
          <a:xfrm>
            <a:off x="415723" y="957038"/>
            <a:ext cx="11360555" cy="5680279"/>
          </a:xfrm>
          <a:prstGeom prst="rect">
            <a:avLst/>
          </a:prstGeom>
        </p:spPr>
      </p:pic>
    </p:spTree>
    <p:extLst>
      <p:ext uri="{BB962C8B-B14F-4D97-AF65-F5344CB8AC3E}">
        <p14:creationId xmlns:p14="http://schemas.microsoft.com/office/powerpoint/2010/main" val="675023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with medium confidence">
            <a:extLst>
              <a:ext uri="{FF2B5EF4-FFF2-40B4-BE49-F238E27FC236}">
                <a16:creationId xmlns:a16="http://schemas.microsoft.com/office/drawing/2014/main" id="{71347782-0C9E-0AF2-613C-7B2CC17234B3}"/>
              </a:ext>
            </a:extLst>
          </p:cNvPr>
          <p:cNvPicPr>
            <a:picLocks noChangeAspect="1"/>
          </p:cNvPicPr>
          <p:nvPr/>
        </p:nvPicPr>
        <p:blipFill>
          <a:blip r:embed="rId3"/>
          <a:stretch>
            <a:fillRect/>
          </a:stretch>
        </p:blipFill>
        <p:spPr>
          <a:xfrm>
            <a:off x="415722" y="957038"/>
            <a:ext cx="11360555" cy="5680279"/>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Positive catch rate</a:t>
            </a:r>
          </a:p>
        </p:txBody>
      </p:sp>
    </p:spTree>
    <p:extLst>
      <p:ext uri="{BB962C8B-B14F-4D97-AF65-F5344CB8AC3E}">
        <p14:creationId xmlns:p14="http://schemas.microsoft.com/office/powerpoint/2010/main" val="2234716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3200" dirty="0"/>
              <a:t>Ecological meaning</a:t>
            </a:r>
          </a:p>
          <a:p>
            <a:pPr lvl="1"/>
            <a:r>
              <a:rPr lang="en-US" sz="2800" dirty="0"/>
              <a:t>High SST translates to low probability of encounter, but weirdly also high positive catch rate. So, they probably won’t be around, but if they are you’ll see a lot of them.</a:t>
            </a:r>
          </a:p>
          <a:p>
            <a:pPr lvl="1"/>
            <a:r>
              <a:rPr lang="en-US" sz="2800" dirty="0"/>
              <a:t>AMO has a little more of an effect here than the US only model, with increasing strength of positive phase increasing encounter. No real effect on positive catch rate.</a:t>
            </a:r>
          </a:p>
          <a:p>
            <a:pPr lvl="1"/>
            <a:r>
              <a:rPr lang="en-US" sz="2800" dirty="0"/>
              <a:t>Depth is difficult to assess. Majority of the data are in waters less than 200m deep. There are many outliers up to 1200m. Relationship indicates increased presence with depth, but declining positive catch after around 400m.</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7190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2400" dirty="0"/>
              <a:t>Abundance</a:t>
            </a:r>
          </a:p>
          <a:p>
            <a:pPr lvl="1"/>
            <a:r>
              <a:rPr lang="en-US" sz="1800" dirty="0"/>
              <a:t>US indices of abundance match what we got in US-only model</a:t>
            </a:r>
          </a:p>
          <a:p>
            <a:pPr lvl="1"/>
            <a:r>
              <a:rPr lang="en-US" sz="1800" dirty="0"/>
              <a:t>Indices of abundance also match what was reported to ICCAT in Alex Hansell/ Alex Hanke’s last iteration of this modeling effort</a:t>
            </a:r>
          </a:p>
          <a:p>
            <a:r>
              <a:rPr lang="en-US" sz="2400" dirty="0"/>
              <a:t>Center of gravity</a:t>
            </a:r>
          </a:p>
          <a:p>
            <a:pPr lvl="1"/>
            <a:r>
              <a:rPr lang="en-US" sz="1800" dirty="0"/>
              <a:t>Noticeable northward shift 2002-2013, slow return to early 2000s center of gravity area. Would have affected availability to US fishers outside of the </a:t>
            </a:r>
            <a:r>
              <a:rPr lang="en-US" sz="1800" dirty="0" err="1"/>
              <a:t>GoM</a:t>
            </a:r>
            <a:r>
              <a:rPr lang="en-US" sz="1800" dirty="0"/>
              <a:t>.</a:t>
            </a:r>
          </a:p>
          <a:p>
            <a:pPr lvl="1"/>
            <a:r>
              <a:rPr lang="en-US" sz="1800" dirty="0"/>
              <a:t>Average annual center of gravity change is slight southwestward shift</a:t>
            </a:r>
          </a:p>
          <a:p>
            <a:r>
              <a:rPr lang="en-US" sz="2400" dirty="0"/>
              <a:t>Density covariates</a:t>
            </a:r>
          </a:p>
          <a:p>
            <a:pPr lvl="1"/>
            <a:r>
              <a:rPr lang="en-US" sz="1800" dirty="0"/>
              <a:t>Major driver is SST.</a:t>
            </a:r>
          </a:p>
          <a:p>
            <a:pPr lvl="1"/>
            <a:r>
              <a:rPr lang="en-US" sz="1800" dirty="0"/>
              <a:t>Canadian effort has shifted dramatically later into the year, which means average yearly SST encountered in the fishery hasn’t changed as much as seen in the more temporally-consistent American effort. But temperature in effort-heavy months (Sep-Nov) have increased.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51304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Next steps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6539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3200" dirty="0"/>
              <a:t>Address bizarre terminal model year behavior (due to temporal random walk structure imposed on spatiotemporal variance)</a:t>
            </a:r>
          </a:p>
          <a:p>
            <a:r>
              <a:rPr lang="en-US" sz="3200" dirty="0"/>
              <a:t>Re-run US only model with 2023 data included</a:t>
            </a:r>
          </a:p>
          <a:p>
            <a:r>
              <a:rPr lang="en-US" sz="3200" dirty="0"/>
              <a:t>Re-run joint model with bias correction turned on</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9122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VAST Basics</a:t>
            </a:r>
          </a:p>
        </p:txBody>
      </p:sp>
      <p:sp>
        <p:nvSpPr>
          <p:cNvPr id="4" name="Rectangle 3">
            <a:extLst>
              <a:ext uri="{FF2B5EF4-FFF2-40B4-BE49-F238E27FC236}">
                <a16:creationId xmlns:a16="http://schemas.microsoft.com/office/drawing/2014/main" id="{033C9CB5-73BA-1681-0684-BEC378765CBD}"/>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DFE6F58D-3080-0A2E-B568-146A7A27625B}"/>
              </a:ext>
            </a:extLst>
          </p:cNvPr>
          <p:cNvPicPr>
            <a:picLocks noChangeAspect="1"/>
          </p:cNvPicPr>
          <p:nvPr/>
        </p:nvPicPr>
        <p:blipFill>
          <a:blip r:embed="rId3"/>
          <a:stretch>
            <a:fillRect/>
          </a:stretch>
        </p:blipFill>
        <p:spPr>
          <a:xfrm>
            <a:off x="1225603" y="1338646"/>
            <a:ext cx="9740793" cy="1941406"/>
          </a:xfrm>
          <a:prstGeom prst="rect">
            <a:avLst/>
          </a:prstGeom>
        </p:spPr>
      </p:pic>
      <p:sp>
        <p:nvSpPr>
          <p:cNvPr id="7" name="Content Placeholder 2">
            <a:extLst>
              <a:ext uri="{FF2B5EF4-FFF2-40B4-BE49-F238E27FC236}">
                <a16:creationId xmlns:a16="http://schemas.microsoft.com/office/drawing/2014/main" id="{17B41453-D4DF-6EB5-069A-CC4A6FC64160}"/>
              </a:ext>
            </a:extLst>
          </p:cNvPr>
          <p:cNvSpPr>
            <a:spLocks noGrp="1"/>
          </p:cNvSpPr>
          <p:nvPr>
            <p:ph idx="1"/>
          </p:nvPr>
        </p:nvSpPr>
        <p:spPr>
          <a:xfrm>
            <a:off x="838200" y="3487574"/>
            <a:ext cx="10515600" cy="3017500"/>
          </a:xfrm>
        </p:spPr>
        <p:txBody>
          <a:bodyPr anchor="ctr">
            <a:normAutofit/>
          </a:bodyPr>
          <a:lstStyle/>
          <a:p>
            <a:r>
              <a:rPr lang="en-US" dirty="0"/>
              <a:t>Predictor 1: Model encounter probability at every spatial location and time step for each category</a:t>
            </a:r>
          </a:p>
          <a:p>
            <a:pPr lvl="3"/>
            <a:endParaRPr lang="en-US" dirty="0"/>
          </a:p>
          <a:p>
            <a:r>
              <a:rPr lang="en-US" dirty="0"/>
              <a:t>Predictor 2: Model positive catch rate (abundance) at every spatial location and time step for each category, based on the calculated encounter probability</a:t>
            </a:r>
          </a:p>
        </p:txBody>
      </p:sp>
    </p:spTree>
    <p:extLst>
      <p:ext uri="{BB962C8B-B14F-4D97-AF65-F5344CB8AC3E}">
        <p14:creationId xmlns:p14="http://schemas.microsoft.com/office/powerpoint/2010/main" val="41247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VAST outputs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11557987" cy="5169126"/>
          </a:xfrm>
        </p:spPr>
        <p:txBody>
          <a:bodyPr anchor="ctr">
            <a:normAutofit/>
          </a:bodyPr>
          <a:lstStyle/>
          <a:p>
            <a:r>
              <a:rPr lang="en-US" dirty="0"/>
              <a:t>Maps of spatio-temporal density</a:t>
            </a:r>
          </a:p>
          <a:p>
            <a:r>
              <a:rPr lang="en-US" dirty="0"/>
              <a:t>Indices of abundance for whole area and selected spatial strata</a:t>
            </a:r>
          </a:p>
          <a:p>
            <a:r>
              <a:rPr lang="en-US" dirty="0"/>
              <a:t>Stock centers of gravity</a:t>
            </a:r>
          </a:p>
          <a:p>
            <a:r>
              <a:rPr lang="en-US" dirty="0"/>
              <a:t>Stock range edges</a:t>
            </a:r>
          </a:p>
          <a:p>
            <a:r>
              <a:rPr lang="en-US" dirty="0"/>
              <a:t>Effective area of utilization (area needed to contain population at average spatial density for the spatial domain)</a:t>
            </a:r>
          </a:p>
          <a:p>
            <a:r>
              <a:rPr lang="en-US" dirty="0"/>
              <a:t>Marginal effects of density covariates on presence/absence and positive catch rate</a:t>
            </a:r>
          </a:p>
          <a:p>
            <a:r>
              <a:rPr lang="en-US" dirty="0"/>
              <a:t>Relative importance of density covariates to predicting stock 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82392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3BF3-517D-2F97-EB02-78ED7BB85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40209-9B73-01C9-321C-15079512D473}"/>
              </a:ext>
            </a:extLst>
          </p:cNvPr>
          <p:cNvSpPr>
            <a:spLocks noGrp="1"/>
          </p:cNvSpPr>
          <p:nvPr>
            <p:ph type="title"/>
          </p:nvPr>
        </p:nvSpPr>
        <p:spPr/>
        <p:txBody>
          <a:bodyPr/>
          <a:lstStyle/>
          <a:p>
            <a:r>
              <a:rPr lang="en-US" dirty="0"/>
              <a:t>US and Southwest Nova Scotia data</a:t>
            </a:r>
          </a:p>
        </p:txBody>
      </p:sp>
      <p:sp>
        <p:nvSpPr>
          <p:cNvPr id="4" name="Rectangle 3">
            <a:extLst>
              <a:ext uri="{FF2B5EF4-FFF2-40B4-BE49-F238E27FC236}">
                <a16:creationId xmlns:a16="http://schemas.microsoft.com/office/drawing/2014/main" id="{43A5D9B1-5258-8B87-E2DA-51EC1D5F053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5C82B3C9-80BC-9A78-F0EC-0E23C951F83C}"/>
              </a:ext>
            </a:extLst>
          </p:cNvPr>
          <p:cNvPicPr>
            <a:picLocks noChangeAspect="1"/>
          </p:cNvPicPr>
          <p:nvPr/>
        </p:nvPicPr>
        <p:blipFill rotWithShape="1">
          <a:blip r:embed="rId3"/>
          <a:srcRect l="21750" r="22470"/>
          <a:stretch/>
        </p:blipFill>
        <p:spPr>
          <a:xfrm>
            <a:off x="369392" y="1075071"/>
            <a:ext cx="5181387" cy="5289507"/>
          </a:xfrm>
          <a:prstGeom prst="rect">
            <a:avLst/>
          </a:prstGeom>
        </p:spPr>
      </p:pic>
      <p:pic>
        <p:nvPicPr>
          <p:cNvPr id="9" name="Picture 8">
            <a:extLst>
              <a:ext uri="{FF2B5EF4-FFF2-40B4-BE49-F238E27FC236}">
                <a16:creationId xmlns:a16="http://schemas.microsoft.com/office/drawing/2014/main" id="{F7A7ED1F-B6DB-3339-0000-88774B0AD643}"/>
              </a:ext>
            </a:extLst>
          </p:cNvPr>
          <p:cNvPicPr>
            <a:picLocks noChangeAspect="1"/>
          </p:cNvPicPr>
          <p:nvPr/>
        </p:nvPicPr>
        <p:blipFill rotWithShape="1">
          <a:blip r:embed="rId4"/>
          <a:srcRect l="15542" r="16262"/>
          <a:stretch/>
        </p:blipFill>
        <p:spPr>
          <a:xfrm>
            <a:off x="5639025" y="1075070"/>
            <a:ext cx="6334664" cy="5289507"/>
          </a:xfrm>
          <a:prstGeom prst="rect">
            <a:avLst/>
          </a:prstGeom>
        </p:spPr>
      </p:pic>
      <p:sp>
        <p:nvSpPr>
          <p:cNvPr id="3" name="TextBox 2">
            <a:extLst>
              <a:ext uri="{FF2B5EF4-FFF2-40B4-BE49-F238E27FC236}">
                <a16:creationId xmlns:a16="http://schemas.microsoft.com/office/drawing/2014/main" id="{98191235-819E-9631-D775-757B4155791D}"/>
              </a:ext>
            </a:extLst>
          </p:cNvPr>
          <p:cNvSpPr txBox="1"/>
          <p:nvPr/>
        </p:nvSpPr>
        <p:spPr>
          <a:xfrm>
            <a:off x="1978980" y="5144194"/>
            <a:ext cx="144007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-Rod and reel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-Recreational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-Survey</a:t>
            </a:r>
          </a:p>
        </p:txBody>
      </p:sp>
      <p:sp>
        <p:nvSpPr>
          <p:cNvPr id="5" name="TextBox 4">
            <a:extLst>
              <a:ext uri="{FF2B5EF4-FFF2-40B4-BE49-F238E27FC236}">
                <a16:creationId xmlns:a16="http://schemas.microsoft.com/office/drawing/2014/main" id="{CF4AECED-EFE7-1694-AFC2-251104DC091F}"/>
              </a:ext>
            </a:extLst>
          </p:cNvPr>
          <p:cNvSpPr txBox="1"/>
          <p:nvPr/>
        </p:nvSpPr>
        <p:spPr>
          <a:xfrm>
            <a:off x="6685131" y="5144194"/>
            <a:ext cx="352788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-Rod and reel, harpoon, tended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-Commercial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-Logbook</a:t>
            </a:r>
          </a:p>
        </p:txBody>
      </p:sp>
    </p:spTree>
    <p:extLst>
      <p:ext uri="{BB962C8B-B14F-4D97-AF65-F5344CB8AC3E}">
        <p14:creationId xmlns:p14="http://schemas.microsoft.com/office/powerpoint/2010/main" val="37951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Data considerations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11557987" cy="5169126"/>
          </a:xfrm>
        </p:spPr>
        <p:txBody>
          <a:bodyPr anchor="ctr">
            <a:normAutofit/>
          </a:bodyPr>
          <a:lstStyle/>
          <a:p>
            <a:r>
              <a:rPr lang="en-US" dirty="0"/>
              <a:t>Decided to make both US-only models and joint US-Canadian models</a:t>
            </a:r>
          </a:p>
          <a:p>
            <a:pPr lvl="1"/>
            <a:r>
              <a:rPr lang="en-US" dirty="0"/>
              <a:t>Fleet behavior, data volume, size of fish caught different between flags</a:t>
            </a:r>
          </a:p>
          <a:p>
            <a:pPr lvl="1"/>
            <a:r>
              <a:rPr lang="en-US" dirty="0"/>
              <a:t>US data volume for </a:t>
            </a:r>
            <a:r>
              <a:rPr lang="en-US" dirty="0" err="1"/>
              <a:t>unssuccesful</a:t>
            </a:r>
            <a:r>
              <a:rPr lang="en-US" dirty="0"/>
              <a:t> trips (no catch) is low</a:t>
            </a:r>
          </a:p>
          <a:p>
            <a:pPr lvl="1"/>
            <a:r>
              <a:rPr lang="en-US" dirty="0"/>
              <a:t>Prey spatio-temporal density in Canadian waters unattainable</a:t>
            </a:r>
          </a:p>
          <a:p>
            <a:pPr marL="457200" lvl="1" indent="0">
              <a:buNone/>
            </a:pPr>
            <a:endParaRPr lang="en-US" dirty="0"/>
          </a:p>
          <a:p>
            <a:r>
              <a:rPr lang="en-US" dirty="0"/>
              <a:t>Collaborators from DFO making their own Canadian-only models</a:t>
            </a:r>
          </a:p>
          <a:p>
            <a:pPr lvl="1"/>
            <a:r>
              <a:rPr lang="en-US" dirty="0"/>
              <a:t>Completed in Oct 2023</a:t>
            </a:r>
          </a:p>
          <a:p>
            <a:pPr lvl="1"/>
            <a:r>
              <a:rPr lang="en-US" dirty="0"/>
              <a:t>Canadians had to use hierarchical clustering to determine spatial location given time at sea for many records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7062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US-only, large fish-only models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61853711"/>
      </p:ext>
    </p:extLst>
  </p:cSld>
  <p:clrMapOvr>
    <a:masterClrMapping/>
  </p:clrMapOvr>
</p:sld>
</file>

<file path=ppt/theme/theme1.xml><?xml version="1.0" encoding="utf-8"?>
<a:theme xmlns:a="http://schemas.openxmlformats.org/drawingml/2006/main" name="1_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TotalTime>
  <Words>3136</Words>
  <Application>Microsoft Office PowerPoint</Application>
  <PresentationFormat>Widescreen</PresentationFormat>
  <Paragraphs>321</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Arial</vt:lpstr>
      <vt:lpstr>Calibri</vt:lpstr>
      <vt:lpstr>1_Office Theme</vt:lpstr>
      <vt:lpstr>Climate-mediated models of Western Atlantic Bluefin Tuna spatial density</vt:lpstr>
      <vt:lpstr>Goals</vt:lpstr>
      <vt:lpstr>Outline</vt:lpstr>
      <vt:lpstr>VAST Basics</vt:lpstr>
      <vt:lpstr>VAST Basics</vt:lpstr>
      <vt:lpstr>VAST outputs</vt:lpstr>
      <vt:lpstr>US and Southwest Nova Scotia data</vt:lpstr>
      <vt:lpstr>Data considerations</vt:lpstr>
      <vt:lpstr>  US-only, large fish-only models</vt:lpstr>
      <vt:lpstr>Peeking at the data</vt:lpstr>
      <vt:lpstr>Model structuring – domains</vt:lpstr>
      <vt:lpstr>Model structuring – domains</vt:lpstr>
      <vt:lpstr>Model structuring – data inputs</vt:lpstr>
      <vt:lpstr>Model structuring – spatio-temporal variation</vt:lpstr>
      <vt:lpstr>Density covariate updates</vt:lpstr>
      <vt:lpstr>Sidebar: AMO</vt:lpstr>
      <vt:lpstr>Sidebar: prey</vt:lpstr>
      <vt:lpstr>How density covariates are incorporated to VAST</vt:lpstr>
      <vt:lpstr>Indices of relative abundance</vt:lpstr>
      <vt:lpstr>Index of relative abundance takeaways</vt:lpstr>
      <vt:lpstr>Mapping spatial density</vt:lpstr>
      <vt:lpstr>Center of gravity</vt:lpstr>
      <vt:lpstr>Center of gravity</vt:lpstr>
      <vt:lpstr>Center of gravity takeaways</vt:lpstr>
      <vt:lpstr>Density Covariate Marginal Effects</vt:lpstr>
      <vt:lpstr>Density covariate marginal effects takeaways</vt:lpstr>
      <vt:lpstr>Overall</vt:lpstr>
      <vt:lpstr>Thoughts</vt:lpstr>
      <vt:lpstr>  Joint US-Canadian, large fish-only models</vt:lpstr>
      <vt:lpstr>Model structuring – domains</vt:lpstr>
      <vt:lpstr>Model structuring – domains</vt:lpstr>
      <vt:lpstr>Model structuring – data inputs</vt:lpstr>
      <vt:lpstr>Model structuring – spatio-temporal variation</vt:lpstr>
      <vt:lpstr>Density covariates</vt:lpstr>
      <vt:lpstr>Indices of relative abundance</vt:lpstr>
      <vt:lpstr>Indices of relative abundance takeaways</vt:lpstr>
      <vt:lpstr>Mapping spatial density</vt:lpstr>
      <vt:lpstr>Center of gravity - strata</vt:lpstr>
      <vt:lpstr>Center of gravity - strata</vt:lpstr>
      <vt:lpstr>Distribution shifts</vt:lpstr>
      <vt:lpstr>Distribution shifts</vt:lpstr>
      <vt:lpstr>Distribution shifts</vt:lpstr>
      <vt:lpstr>Center of gravity takeaways</vt:lpstr>
      <vt:lpstr>Density Covariate Marginal Effects – Presence/Absence</vt:lpstr>
      <vt:lpstr>Density Covariate Marginal Effects – Positive catch rate</vt:lpstr>
      <vt:lpstr>Density covariate marginal effects takeaways</vt:lpstr>
      <vt:lpstr>Overall</vt:lpstr>
      <vt:lpstr>  Next steps</vt:lpstr>
      <vt:lpstr>Tweaks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Lankowicz</dc:creator>
  <cp:lastModifiedBy>Katie Lankowicz</cp:lastModifiedBy>
  <cp:revision>2</cp:revision>
  <dcterms:created xsi:type="dcterms:W3CDTF">2024-08-06T11:55:08Z</dcterms:created>
  <dcterms:modified xsi:type="dcterms:W3CDTF">2024-08-06T18:53:02Z</dcterms:modified>
</cp:coreProperties>
</file>